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806" r:id="rId8"/>
    <p:sldId id="1765" r:id="rId9"/>
    <p:sldId id="1744" r:id="rId10"/>
    <p:sldId id="1764" r:id="rId11"/>
    <p:sldId id="1781" r:id="rId12"/>
    <p:sldId id="1782" r:id="rId13"/>
    <p:sldId id="1785" r:id="rId14"/>
    <p:sldId id="1791" r:id="rId15"/>
    <p:sldId id="1792" r:id="rId16"/>
    <p:sldId id="1793" r:id="rId17"/>
    <p:sldId id="1794" r:id="rId18"/>
    <p:sldId id="1795" r:id="rId19"/>
    <p:sldId id="1796" r:id="rId20"/>
    <p:sldId id="1797" r:id="rId21"/>
    <p:sldId id="1786" r:id="rId22"/>
    <p:sldId id="1799" r:id="rId23"/>
    <p:sldId id="1798" r:id="rId24"/>
    <p:sldId id="1787" r:id="rId25"/>
    <p:sldId id="1800" r:id="rId26"/>
    <p:sldId id="1804" r:id="rId27"/>
    <p:sldId id="1801" r:id="rId28"/>
    <p:sldId id="1802" r:id="rId29"/>
    <p:sldId id="1803" r:id="rId30"/>
    <p:sldId id="1788" r:id="rId31"/>
    <p:sldId id="1789" r:id="rId32"/>
    <p:sldId id="1805" r:id="rId33"/>
    <p:sldId id="1790" r:id="rId34"/>
    <p:sldId id="741" r:id="rId35"/>
    <p:sldId id="680" r:id="rId36"/>
    <p:sldId id="1784"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136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10:08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9914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5" name="标题 1">
            <a:extLst>
              <a:ext uri="{FF2B5EF4-FFF2-40B4-BE49-F238E27FC236}">
                <a16:creationId xmlns:a16="http://schemas.microsoft.com/office/drawing/2014/main" id="{A0F0527B-5E38-114E-81ED-D3D20BB6FF9D}"/>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8" name="标题 1">
            <a:extLst>
              <a:ext uri="{FF2B5EF4-FFF2-40B4-BE49-F238E27FC236}">
                <a16:creationId xmlns:a16="http://schemas.microsoft.com/office/drawing/2014/main" id="{39EBC702-05BD-E046-BE53-682BF45F1773}"/>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SOTA</a:t>
            </a:r>
            <a:r>
              <a:rPr lang="zh-CN" altLang="en-US" sz="9600" kern="0">
                <a:solidFill>
                  <a:schemeClr val="bg1"/>
                </a:solidFill>
                <a:latin typeface="Microsoft YaHei" panose="020B0503020204020204" pitchFamily="34" charset="-122"/>
                <a:ea typeface="Microsoft YaHei" panose="020B0503020204020204" pitchFamily="34" charset="-122"/>
              </a:rPr>
              <a:t>大模型</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9C99EE60-A04B-E24E-B457-13BC7CD67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980" y="1340768"/>
            <a:ext cx="4852801" cy="5205239"/>
          </a:xfrm>
          <a:prstGeom prst="rect">
            <a:avLst/>
          </a:prstGeom>
        </p:spPr>
      </p:pic>
    </p:spTree>
    <p:extLst>
      <p:ext uri="{BB962C8B-B14F-4D97-AF65-F5344CB8AC3E}">
        <p14:creationId xmlns:p14="http://schemas.microsoft.com/office/powerpoint/2010/main" val="263700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3" name="矩形 2">
            <a:extLst>
              <a:ext uri="{FF2B5EF4-FFF2-40B4-BE49-F238E27FC236}">
                <a16:creationId xmlns:a16="http://schemas.microsoft.com/office/drawing/2014/main" id="{207DE4A9-627F-4347-99C6-4E8966AD5800}"/>
              </a:ext>
            </a:extLst>
          </p:cNvPr>
          <p:cNvSpPr/>
          <p:nvPr/>
        </p:nvSpPr>
        <p:spPr>
          <a:xfrm>
            <a:off x="848787" y="1340768"/>
            <a:ext cx="10513168" cy="953659"/>
          </a:xfrm>
          <a:prstGeom prst="rect">
            <a:avLst/>
          </a:prstGeom>
        </p:spPr>
        <p:txBody>
          <a:bodyPr wrap="square">
            <a:spAutoFit/>
          </a:bodyPr>
          <a:lstStyle/>
          <a:p>
            <a:pPr>
              <a:lnSpc>
                <a:spcPct val="120000"/>
              </a:lnSpc>
            </a:pPr>
            <a:r>
              <a:rPr lang="en-US" altLang="zh-CN" sz="1600" b="1" dirty="0">
                <a:latin typeface="+mj-ea"/>
                <a:ea typeface="+mj-ea"/>
              </a:rPr>
              <a:t>Attention</a:t>
            </a:r>
            <a:r>
              <a:rPr lang="zh-CN" altLang="en-US" sz="1600" b="1" dirty="0">
                <a:latin typeface="+mj-ea"/>
                <a:ea typeface="+mj-ea"/>
              </a:rPr>
              <a:t>模块：</a:t>
            </a:r>
            <a:r>
              <a:rPr lang="zh-CN" altLang="en-US" sz="1600" dirty="0">
                <a:solidFill>
                  <a:srgbClr val="59595A"/>
                </a:solidFill>
                <a:latin typeface="+mj-ea"/>
                <a:ea typeface="+mj-ea"/>
              </a:rPr>
              <a:t>核心内容是为输入向量的每个单词学习一个权重。通过给定一个任务相关的查询向量</a:t>
            </a:r>
            <a:r>
              <a:rPr lang="en-US" altLang="zh-CN" sz="1600" dirty="0">
                <a:solidFill>
                  <a:srgbClr val="59595A"/>
                </a:solidFill>
                <a:latin typeface="+mj-ea"/>
                <a:ea typeface="+mj-ea"/>
              </a:rPr>
              <a:t>Query</a:t>
            </a:r>
            <a:r>
              <a:rPr lang="zh-CN" altLang="en-US" sz="1600" dirty="0">
                <a:solidFill>
                  <a:srgbClr val="59595A"/>
                </a:solidFill>
                <a:latin typeface="+mj-ea"/>
                <a:ea typeface="+mj-ea"/>
              </a:rPr>
              <a:t>向量，计算</a:t>
            </a:r>
            <a:r>
              <a:rPr lang="en-US" altLang="zh-CN" sz="1600" dirty="0">
                <a:solidFill>
                  <a:srgbClr val="59595A"/>
                </a:solidFill>
                <a:latin typeface="+mj-ea"/>
                <a:ea typeface="+mj-ea"/>
              </a:rPr>
              <a:t>Query</a:t>
            </a:r>
            <a:r>
              <a:rPr lang="zh-CN" altLang="en-US" sz="1600" dirty="0">
                <a:solidFill>
                  <a:srgbClr val="59595A"/>
                </a:solidFill>
                <a:latin typeface="+mj-ea"/>
                <a:ea typeface="+mj-ea"/>
              </a:rPr>
              <a:t>和各个</a:t>
            </a:r>
            <a:r>
              <a:rPr lang="en-US" altLang="zh-CN" sz="1600" dirty="0">
                <a:solidFill>
                  <a:srgbClr val="59595A"/>
                </a:solidFill>
                <a:latin typeface="+mj-ea"/>
                <a:ea typeface="+mj-ea"/>
              </a:rPr>
              <a:t>Key</a:t>
            </a:r>
            <a:r>
              <a:rPr lang="zh-CN" altLang="en-US" sz="1600" dirty="0">
                <a:solidFill>
                  <a:srgbClr val="59595A"/>
                </a:solidFill>
                <a:latin typeface="+mj-ea"/>
                <a:ea typeface="+mj-ea"/>
              </a:rPr>
              <a:t>的相似性或者相关性得到注意力分布，即得到每个</a:t>
            </a:r>
            <a:r>
              <a:rPr lang="en-US" altLang="zh-CN" sz="1600" dirty="0">
                <a:solidFill>
                  <a:srgbClr val="59595A"/>
                </a:solidFill>
                <a:latin typeface="+mj-ea"/>
                <a:ea typeface="+mj-ea"/>
              </a:rPr>
              <a:t>Key</a:t>
            </a:r>
            <a:r>
              <a:rPr lang="zh-CN" altLang="en-US" sz="1600" dirty="0">
                <a:solidFill>
                  <a:srgbClr val="59595A"/>
                </a:solidFill>
                <a:latin typeface="+mj-ea"/>
                <a:ea typeface="+mj-ea"/>
              </a:rPr>
              <a:t>对应</a:t>
            </a:r>
            <a:r>
              <a:rPr lang="en-US" altLang="zh-CN" sz="1600" dirty="0">
                <a:solidFill>
                  <a:srgbClr val="59595A"/>
                </a:solidFill>
                <a:latin typeface="+mj-ea"/>
                <a:ea typeface="+mj-ea"/>
              </a:rPr>
              <a:t>Value</a:t>
            </a:r>
            <a:r>
              <a:rPr lang="zh-CN" altLang="en-US" sz="1600" dirty="0">
                <a:solidFill>
                  <a:srgbClr val="59595A"/>
                </a:solidFill>
                <a:latin typeface="+mj-ea"/>
                <a:ea typeface="+mj-ea"/>
              </a:rPr>
              <a:t>的权重系数，然后对</a:t>
            </a:r>
            <a:r>
              <a:rPr lang="en-US" altLang="zh-CN" sz="1600" dirty="0">
                <a:solidFill>
                  <a:srgbClr val="59595A"/>
                </a:solidFill>
                <a:latin typeface="+mj-ea"/>
                <a:ea typeface="+mj-ea"/>
              </a:rPr>
              <a:t>Value</a:t>
            </a:r>
            <a:r>
              <a:rPr lang="zh-CN" altLang="en-US" sz="1600" dirty="0">
                <a:solidFill>
                  <a:srgbClr val="59595A"/>
                </a:solidFill>
                <a:latin typeface="+mj-ea"/>
                <a:ea typeface="+mj-ea"/>
              </a:rPr>
              <a:t>进行加权求和得到最终的</a:t>
            </a:r>
            <a:r>
              <a:rPr lang="en-US" altLang="zh-CN" sz="1600" dirty="0">
                <a:solidFill>
                  <a:srgbClr val="59595A"/>
                </a:solidFill>
                <a:latin typeface="+mj-ea"/>
                <a:ea typeface="+mj-ea"/>
              </a:rPr>
              <a:t>Attention</a:t>
            </a:r>
            <a:r>
              <a:rPr lang="zh-CN" altLang="en-US" sz="1600" dirty="0">
                <a:solidFill>
                  <a:srgbClr val="59595A"/>
                </a:solidFill>
                <a:latin typeface="+mj-ea"/>
                <a:ea typeface="+mj-ea"/>
              </a:rPr>
              <a:t>数值。</a:t>
            </a:r>
          </a:p>
        </p:txBody>
      </p:sp>
      <p:pic>
        <p:nvPicPr>
          <p:cNvPr id="7" name="图片 6">
            <a:extLst>
              <a:ext uri="{FF2B5EF4-FFF2-40B4-BE49-F238E27FC236}">
                <a16:creationId xmlns:a16="http://schemas.microsoft.com/office/drawing/2014/main" id="{609222C8-2145-D947-BF1E-E8E09B0CA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502" y="2924944"/>
            <a:ext cx="9881453" cy="2398411"/>
          </a:xfrm>
          <a:prstGeom prst="rect">
            <a:avLst/>
          </a:prstGeom>
        </p:spPr>
      </p:pic>
    </p:spTree>
    <p:extLst>
      <p:ext uri="{BB962C8B-B14F-4D97-AF65-F5344CB8AC3E}">
        <p14:creationId xmlns:p14="http://schemas.microsoft.com/office/powerpoint/2010/main" val="159665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C1092A39-9524-FC42-95FE-3AD19B755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85" y="2636912"/>
            <a:ext cx="9461500" cy="3365500"/>
          </a:xfrm>
          <a:prstGeom prst="rect">
            <a:avLst/>
          </a:prstGeom>
        </p:spPr>
      </p:pic>
      <p:sp>
        <p:nvSpPr>
          <p:cNvPr id="6" name="矩形 5">
            <a:extLst>
              <a:ext uri="{FF2B5EF4-FFF2-40B4-BE49-F238E27FC236}">
                <a16:creationId xmlns:a16="http://schemas.microsoft.com/office/drawing/2014/main" id="{06FE4FD2-B709-3B42-92E2-3FB8DECF81FD}"/>
              </a:ext>
            </a:extLst>
          </p:cNvPr>
          <p:cNvSpPr/>
          <p:nvPr/>
        </p:nvSpPr>
        <p:spPr>
          <a:xfrm>
            <a:off x="992803" y="1507970"/>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需要对</a:t>
            </a:r>
            <a:r>
              <a:rPr lang="en-US" altLang="zh-CN" sz="1600" dirty="0">
                <a:solidFill>
                  <a:srgbClr val="59595A"/>
                </a:solidFill>
                <a:latin typeface="+mj-ea"/>
                <a:ea typeface="+mj-ea"/>
              </a:rPr>
              <a:t>Q</a:t>
            </a:r>
            <a:r>
              <a:rPr lang="zh-CN" altLang="en-US" sz="1600" dirty="0">
                <a:solidFill>
                  <a:srgbClr val="59595A"/>
                </a:solidFill>
                <a:latin typeface="+mj-ea"/>
                <a:ea typeface="+mj-ea"/>
              </a:rPr>
              <a:t>和</a:t>
            </a:r>
            <a:r>
              <a:rPr lang="en-US" altLang="zh-CN" sz="1600" dirty="0">
                <a:solidFill>
                  <a:srgbClr val="59595A"/>
                </a:solidFill>
                <a:latin typeface="+mj-ea"/>
                <a:ea typeface="+mj-ea"/>
              </a:rPr>
              <a:t>K</a:t>
            </a:r>
            <a:r>
              <a:rPr lang="zh-CN" altLang="en-US" sz="1600" dirty="0">
                <a:solidFill>
                  <a:srgbClr val="59595A"/>
                </a:solidFill>
                <a:latin typeface="+mj-ea"/>
                <a:ea typeface="+mj-ea"/>
              </a:rPr>
              <a:t>进行点乘并除以维度的平方根，对所有向量的结果进行</a:t>
            </a:r>
            <a:r>
              <a:rPr lang="en-US" altLang="zh-CN" sz="1600" dirty="0">
                <a:solidFill>
                  <a:srgbClr val="59595A"/>
                </a:solidFill>
                <a:latin typeface="+mj-ea"/>
                <a:ea typeface="+mj-ea"/>
              </a:rPr>
              <a:t>Softmax</a:t>
            </a:r>
            <a:r>
              <a:rPr lang="zh-CN" altLang="en-US" sz="1600" dirty="0">
                <a:solidFill>
                  <a:srgbClr val="59595A"/>
                </a:solidFill>
                <a:latin typeface="+mj-ea"/>
                <a:ea typeface="+mj-ea"/>
              </a:rPr>
              <a:t>处理，通过公式</a:t>
            </a:r>
            <a:r>
              <a:rPr lang="en-US" altLang="zh-CN" sz="1600" dirty="0">
                <a:solidFill>
                  <a:srgbClr val="59595A"/>
                </a:solidFill>
                <a:latin typeface="+mj-ea"/>
                <a:ea typeface="+mj-ea"/>
              </a:rPr>
              <a:t>(2)</a:t>
            </a:r>
            <a:r>
              <a:rPr lang="zh-CN" altLang="en-US" sz="1600" dirty="0">
                <a:solidFill>
                  <a:srgbClr val="59595A"/>
                </a:solidFill>
                <a:latin typeface="+mj-ea"/>
                <a:ea typeface="+mj-ea"/>
              </a:rPr>
              <a:t>的操作，我们获得了向量之间的关系权重。</a:t>
            </a:r>
          </a:p>
        </p:txBody>
      </p:sp>
    </p:spTree>
    <p:extLst>
      <p:ext uri="{BB962C8B-B14F-4D97-AF65-F5344CB8AC3E}">
        <p14:creationId xmlns:p14="http://schemas.microsoft.com/office/powerpoint/2010/main" val="22535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0CA5B0-0878-954F-898C-467553DE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030135"/>
            <a:ext cx="8659316" cy="4038777"/>
          </a:xfrm>
          <a:prstGeom prst="rect">
            <a:avLst/>
          </a:prstGeom>
        </p:spPr>
      </p:pic>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每一组</a:t>
            </a:r>
            <a:r>
              <a:rPr lang="en-US" altLang="zh-CN" sz="1600" dirty="0">
                <a:solidFill>
                  <a:srgbClr val="59595A"/>
                </a:solidFill>
                <a:latin typeface="+mj-ea"/>
                <a:ea typeface="+mj-ea"/>
              </a:rPr>
              <a:t>QKV</a:t>
            </a:r>
            <a:r>
              <a:rPr lang="zh-CN" altLang="en-US" sz="1600" dirty="0">
                <a:solidFill>
                  <a:srgbClr val="59595A"/>
                </a:solidFill>
                <a:latin typeface="+mj-ea"/>
                <a:ea typeface="+mj-ea"/>
              </a:rPr>
              <a:t>最后都有一个</a:t>
            </a:r>
            <a:r>
              <a:rPr lang="en-US" altLang="zh-CN" sz="1600" dirty="0">
                <a:solidFill>
                  <a:srgbClr val="59595A"/>
                </a:solidFill>
                <a:latin typeface="+mj-ea"/>
                <a:ea typeface="+mj-ea"/>
              </a:rPr>
              <a:t>V</a:t>
            </a:r>
            <a:r>
              <a:rPr lang="zh-CN" altLang="en-US" sz="1600" dirty="0">
                <a:solidFill>
                  <a:srgbClr val="59595A"/>
                </a:solidFill>
                <a:latin typeface="+mj-ea"/>
                <a:ea typeface="+mj-ea"/>
              </a:rPr>
              <a:t>输出，这是</a:t>
            </a:r>
            <a:r>
              <a:rPr lang="en-US" altLang="zh-CN" sz="1600" dirty="0">
                <a:solidFill>
                  <a:srgbClr val="59595A"/>
                </a:solidFill>
                <a:latin typeface="+mj-ea"/>
                <a:ea typeface="+mj-ea"/>
              </a:rPr>
              <a:t>Self-Attention</a:t>
            </a:r>
            <a:r>
              <a:rPr lang="zh-CN" altLang="en-US" sz="1600" dirty="0">
                <a:solidFill>
                  <a:srgbClr val="59595A"/>
                </a:solidFill>
                <a:latin typeface="+mj-ea"/>
                <a:ea typeface="+mj-ea"/>
              </a:rPr>
              <a:t>得到的最终结果，是当前向量在结合了它与其他向量关联权重后得到的结果</a:t>
            </a:r>
          </a:p>
        </p:txBody>
      </p:sp>
    </p:spTree>
    <p:extLst>
      <p:ext uri="{BB962C8B-B14F-4D97-AF65-F5344CB8AC3E}">
        <p14:creationId xmlns:p14="http://schemas.microsoft.com/office/powerpoint/2010/main" val="575333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362728"/>
          </a:xfrm>
          <a:prstGeom prst="rect">
            <a:avLst/>
          </a:prstGeom>
        </p:spPr>
        <p:txBody>
          <a:bodyPr wrap="square">
            <a:spAutoFit/>
          </a:bodyPr>
          <a:lstStyle/>
          <a:p>
            <a:pPr>
              <a:lnSpc>
                <a:spcPct val="120000"/>
              </a:lnSpc>
            </a:pPr>
            <a:r>
              <a:rPr lang="en-US" altLang="zh-CN" sz="1600" b="1" dirty="0">
                <a:solidFill>
                  <a:srgbClr val="59595A"/>
                </a:solidFill>
                <a:latin typeface="+mj-ea"/>
                <a:ea typeface="+mj-ea"/>
              </a:rPr>
              <a:t>Multi-Head Attention</a:t>
            </a:r>
            <a:endParaRPr lang="zh-CN" altLang="en-US" sz="1600" b="1" dirty="0">
              <a:solidFill>
                <a:srgbClr val="59595A"/>
              </a:solidFill>
              <a:latin typeface="+mj-ea"/>
              <a:ea typeface="+mj-ea"/>
            </a:endParaRPr>
          </a:p>
        </p:txBody>
      </p:sp>
      <p:pic>
        <p:nvPicPr>
          <p:cNvPr id="4" name="图片 3">
            <a:extLst>
              <a:ext uri="{FF2B5EF4-FFF2-40B4-BE49-F238E27FC236}">
                <a16:creationId xmlns:a16="http://schemas.microsoft.com/office/drawing/2014/main" id="{44064776-5C88-104D-9ED7-B95859EF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97" y="2204864"/>
            <a:ext cx="6698704" cy="3875372"/>
          </a:xfrm>
          <a:prstGeom prst="rect">
            <a:avLst/>
          </a:prstGeom>
        </p:spPr>
      </p:pic>
    </p:spTree>
    <p:extLst>
      <p:ext uri="{BB962C8B-B14F-4D97-AF65-F5344CB8AC3E}">
        <p14:creationId xmlns:p14="http://schemas.microsoft.com/office/powerpoint/2010/main" val="244918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2430987"/>
          </a:xfrm>
          <a:prstGeom prst="rect">
            <a:avLst/>
          </a:prstGeom>
        </p:spPr>
        <p:txBody>
          <a:bodyPr wrap="square">
            <a:spAutoFit/>
          </a:bodyPr>
          <a:lstStyle/>
          <a:p>
            <a:pPr>
              <a:lnSpc>
                <a:spcPct val="120000"/>
              </a:lnSpc>
            </a:pPr>
            <a:r>
              <a:rPr lang="en-US" altLang="zh-CN" sz="1600" dirty="0">
                <a:solidFill>
                  <a:srgbClr val="374154"/>
                </a:solidFill>
                <a:latin typeface="+mj-ea"/>
                <a:ea typeface="+mj-ea"/>
              </a:rPr>
              <a:t>Transformer</a:t>
            </a:r>
            <a:r>
              <a:rPr lang="zh-CN" altLang="en-US" sz="1600" dirty="0">
                <a:solidFill>
                  <a:srgbClr val="374154"/>
                </a:solidFill>
                <a:latin typeface="+mj-ea"/>
                <a:ea typeface="+mj-ea"/>
              </a:rPr>
              <a:t> 解决 </a:t>
            </a:r>
            <a:r>
              <a:rPr lang="en-US" altLang="zh-CN" sz="1600" dirty="0">
                <a:solidFill>
                  <a:srgbClr val="374154"/>
                </a:solidFill>
                <a:latin typeface="+mj-ea"/>
                <a:ea typeface="+mj-ea"/>
              </a:rPr>
              <a:t>Seq2Seq</a:t>
            </a:r>
            <a:r>
              <a:rPr lang="zh-CN" altLang="en-US" sz="1600" dirty="0">
                <a:solidFill>
                  <a:srgbClr val="374154"/>
                </a:solidFill>
                <a:latin typeface="+mj-ea"/>
                <a:ea typeface="+mj-ea"/>
              </a:rPr>
              <a:t> 问题的 </a:t>
            </a:r>
            <a:r>
              <a:rPr lang="en-US" altLang="zh-CN" sz="1600" dirty="0">
                <a:solidFill>
                  <a:srgbClr val="374154"/>
                </a:solidFill>
                <a:latin typeface="+mj-ea"/>
                <a:ea typeface="+mj-ea"/>
              </a:rPr>
              <a:t>Transformer</a:t>
            </a:r>
            <a:r>
              <a:rPr lang="zh-CN" altLang="en-US" sz="1600" dirty="0">
                <a:solidFill>
                  <a:srgbClr val="374154"/>
                </a:solidFill>
                <a:latin typeface="+mj-ea"/>
                <a:ea typeface="+mj-ea"/>
              </a:rPr>
              <a:t> 模型，用全 </a:t>
            </a:r>
            <a:r>
              <a:rPr lang="en-US" altLang="zh-CN" sz="1600" dirty="0">
                <a:solidFill>
                  <a:srgbClr val="374154"/>
                </a:solidFill>
                <a:latin typeface="+mj-ea"/>
                <a:ea typeface="+mj-ea"/>
              </a:rPr>
              <a:t>attention</a:t>
            </a:r>
            <a:r>
              <a:rPr lang="zh-CN" altLang="en-US" sz="1600" dirty="0">
                <a:solidFill>
                  <a:srgbClr val="374154"/>
                </a:solidFill>
                <a:latin typeface="+mj-ea"/>
                <a:ea typeface="+mj-ea"/>
              </a:rPr>
              <a:t> 的结构代替了 </a:t>
            </a:r>
            <a:r>
              <a:rPr lang="en-US" altLang="zh-CN" sz="1600" dirty="0">
                <a:solidFill>
                  <a:srgbClr val="374154"/>
                </a:solidFill>
                <a:latin typeface="+mj-ea"/>
                <a:ea typeface="+mj-ea"/>
              </a:rPr>
              <a:t>LSTM</a:t>
            </a:r>
            <a:r>
              <a:rPr lang="zh-CN" altLang="en-US" sz="1600" dirty="0">
                <a:solidFill>
                  <a:srgbClr val="374154"/>
                </a:solidFill>
                <a:latin typeface="+mj-ea"/>
                <a:ea typeface="+mj-ea"/>
              </a:rPr>
              <a:t>。</a:t>
            </a:r>
            <a:endParaRPr lang="en-US" altLang="zh-CN" sz="1600" dirty="0">
              <a:solidFill>
                <a:srgbClr val="374154"/>
              </a:solidFill>
              <a:latin typeface="+mj-ea"/>
              <a:ea typeface="+mj-ea"/>
            </a:endParaRPr>
          </a:p>
          <a:p>
            <a:pPr>
              <a:lnSpc>
                <a:spcPct val="120000"/>
              </a:lnSpc>
            </a:pP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每层计算复杂度更优；</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可直接计算点乘结果；</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模型更具有可解释性；</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一步计算解决长时依赖问题；</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模型参数量急剧膨胀；</a:t>
            </a:r>
          </a:p>
        </p:txBody>
      </p:sp>
      <p:pic>
        <p:nvPicPr>
          <p:cNvPr id="3" name="图片 2">
            <a:extLst>
              <a:ext uri="{FF2B5EF4-FFF2-40B4-BE49-F238E27FC236}">
                <a16:creationId xmlns:a16="http://schemas.microsoft.com/office/drawing/2014/main" id="{75577409-5742-BF41-8EFF-5504705AC929}"/>
              </a:ext>
            </a:extLst>
          </p:cNvPr>
          <p:cNvPicPr>
            <a:picLocks noChangeAspect="1"/>
          </p:cNvPicPr>
          <p:nvPr/>
        </p:nvPicPr>
        <p:blipFill>
          <a:blip r:embed="rId2"/>
          <a:stretch>
            <a:fillRect/>
          </a:stretch>
        </p:blipFill>
        <p:spPr>
          <a:xfrm>
            <a:off x="2216939" y="4052034"/>
            <a:ext cx="7776864" cy="1723464"/>
          </a:xfrm>
          <a:prstGeom prst="rect">
            <a:avLst/>
          </a:prstGeom>
        </p:spPr>
      </p:pic>
    </p:spTree>
    <p:extLst>
      <p:ext uri="{BB962C8B-B14F-4D97-AF65-F5344CB8AC3E}">
        <p14:creationId xmlns:p14="http://schemas.microsoft.com/office/powerpoint/2010/main" val="407754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319069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sp>
        <p:nvSpPr>
          <p:cNvPr id="6" name="矩形 5">
            <a:extLst>
              <a:ext uri="{FF2B5EF4-FFF2-40B4-BE49-F238E27FC236}">
                <a16:creationId xmlns:a16="http://schemas.microsoft.com/office/drawing/2014/main" id="{8C7556B1-8B4F-6949-8A64-034BC470DA1F}"/>
              </a:ext>
            </a:extLst>
          </p:cNvPr>
          <p:cNvSpPr/>
          <p:nvPr/>
        </p:nvSpPr>
        <p:spPr>
          <a:xfrm>
            <a:off x="805793" y="1395221"/>
            <a:ext cx="10585176" cy="953659"/>
          </a:xfrm>
          <a:prstGeom prst="rect">
            <a:avLst/>
          </a:prstGeom>
        </p:spPr>
        <p:txBody>
          <a:bodyPr wrap="square">
            <a:spAutoFit/>
          </a:bodyPr>
          <a:lstStyle/>
          <a:p>
            <a:pPr>
              <a:lnSpc>
                <a:spcPct val="120000"/>
              </a:lnSpc>
            </a:pPr>
            <a:r>
              <a:rPr lang="zh-CN" altLang="en-US" sz="1600" dirty="0">
                <a:solidFill>
                  <a:srgbClr val="374154"/>
                </a:solidFill>
                <a:latin typeface="+mj-ea"/>
                <a:ea typeface="+mj-ea"/>
              </a:rPr>
              <a:t>为了保证稀疏性和均衡性，对</a:t>
            </a:r>
            <a:r>
              <a:rPr lang="en-US" altLang="zh-CN" sz="1600" dirty="0">
                <a:solidFill>
                  <a:srgbClr val="374154"/>
                </a:solidFill>
                <a:latin typeface="+mj-ea"/>
                <a:ea typeface="+mj-ea"/>
              </a:rPr>
              <a:t>softmax</a:t>
            </a:r>
            <a:r>
              <a:rPr lang="zh-CN" altLang="en-US" sz="1600" dirty="0">
                <a:solidFill>
                  <a:srgbClr val="374154"/>
                </a:solidFill>
                <a:latin typeface="+mj-ea"/>
                <a:ea typeface="+mj-ea"/>
              </a:rPr>
              <a:t>做了如下处理：</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引入</a:t>
            </a:r>
            <a:r>
              <a:rPr lang="en-US" altLang="zh-CN" sz="1600" dirty="0" err="1">
                <a:solidFill>
                  <a:srgbClr val="374154"/>
                </a:solidFill>
                <a:latin typeface="+mj-ea"/>
                <a:ea typeface="+mj-ea"/>
              </a:rPr>
              <a:t>KeepTopK</a:t>
            </a:r>
            <a:r>
              <a:rPr lang="zh-CN" altLang="en-US" sz="1600" dirty="0">
                <a:solidFill>
                  <a:srgbClr val="374154"/>
                </a:solidFill>
                <a:latin typeface="+mj-ea"/>
                <a:ea typeface="+mj-ea"/>
              </a:rPr>
              <a:t>，这是个离散函数，将</a:t>
            </a:r>
            <a:r>
              <a:rPr lang="en-US" altLang="zh-CN" sz="1600" dirty="0">
                <a:solidFill>
                  <a:srgbClr val="374154"/>
                </a:solidFill>
                <a:latin typeface="+mj-ea"/>
                <a:ea typeface="+mj-ea"/>
              </a:rPr>
              <a:t>top-k</a:t>
            </a:r>
            <a:r>
              <a:rPr lang="zh-CN" altLang="en-US" sz="1600" dirty="0">
                <a:solidFill>
                  <a:srgbClr val="374154"/>
                </a:solidFill>
                <a:latin typeface="+mj-ea"/>
                <a:ea typeface="+mj-ea"/>
              </a:rPr>
              <a:t>之外的值强制设为负无穷大，从而</a:t>
            </a:r>
            <a:r>
              <a:rPr lang="en-US" altLang="zh-CN" sz="1600" dirty="0">
                <a:solidFill>
                  <a:srgbClr val="374154"/>
                </a:solidFill>
                <a:latin typeface="+mj-ea"/>
                <a:ea typeface="+mj-ea"/>
              </a:rPr>
              <a:t>softmax</a:t>
            </a:r>
            <a:r>
              <a:rPr lang="zh-CN" altLang="en-US" sz="1600" dirty="0">
                <a:solidFill>
                  <a:srgbClr val="374154"/>
                </a:solidFill>
                <a:latin typeface="+mj-ea"/>
                <a:ea typeface="+mj-ea"/>
              </a:rPr>
              <a:t>后的值为</a:t>
            </a:r>
            <a:r>
              <a:rPr lang="en-US" altLang="zh-CN" sz="1600" dirty="0">
                <a:solidFill>
                  <a:srgbClr val="374154"/>
                </a:solidFill>
                <a:latin typeface="+mj-ea"/>
                <a:ea typeface="+mj-ea"/>
              </a:rPr>
              <a:t>0</a:t>
            </a:r>
            <a:r>
              <a:rPr lang="zh-CN" altLang="en-US" sz="1600" dirty="0">
                <a:solidFill>
                  <a:srgbClr val="374154"/>
                </a:solidFill>
                <a:latin typeface="+mj-ea"/>
                <a:ea typeface="+mj-ea"/>
              </a:rPr>
              <a:t>。</a:t>
            </a: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加</a:t>
            </a:r>
            <a:r>
              <a:rPr lang="en-US" altLang="zh-CN" sz="1600" dirty="0">
                <a:solidFill>
                  <a:srgbClr val="374154"/>
                </a:solidFill>
                <a:latin typeface="+mj-ea"/>
                <a:ea typeface="+mj-ea"/>
              </a:rPr>
              <a:t>noise</a:t>
            </a:r>
            <a:r>
              <a:rPr lang="zh-CN" altLang="en-US" sz="1600" dirty="0">
                <a:solidFill>
                  <a:srgbClr val="374154"/>
                </a:solidFill>
                <a:latin typeface="+mj-ea"/>
                <a:ea typeface="+mj-ea"/>
              </a:rPr>
              <a:t>，这个的目的是为了做均衡，这里引入了一个</a:t>
            </a:r>
            <a:r>
              <a:rPr lang="en-US" altLang="zh-CN" sz="1600" dirty="0" err="1">
                <a:solidFill>
                  <a:srgbClr val="374154"/>
                </a:solidFill>
                <a:latin typeface="+mj-ea"/>
                <a:ea typeface="+mj-ea"/>
              </a:rPr>
              <a:t>Wnoise</a:t>
            </a:r>
            <a:r>
              <a:rPr lang="zh-CN" altLang="en-US" sz="1600" dirty="0">
                <a:solidFill>
                  <a:srgbClr val="374154"/>
                </a:solidFill>
                <a:latin typeface="+mj-ea"/>
                <a:ea typeface="+mj-ea"/>
              </a:rPr>
              <a:t>的参数，后面还会在损失函数层面进行改动。</a:t>
            </a:r>
          </a:p>
        </p:txBody>
      </p:sp>
      <p:grpSp>
        <p:nvGrpSpPr>
          <p:cNvPr id="8" name="组合 7">
            <a:extLst>
              <a:ext uri="{FF2B5EF4-FFF2-40B4-BE49-F238E27FC236}">
                <a16:creationId xmlns:a16="http://schemas.microsoft.com/office/drawing/2014/main" id="{5EBC571B-1878-7649-9EC3-B2CC8F7C44FA}"/>
              </a:ext>
            </a:extLst>
          </p:cNvPr>
          <p:cNvGrpSpPr/>
          <p:nvPr/>
        </p:nvGrpSpPr>
        <p:grpSpPr>
          <a:xfrm>
            <a:off x="2311567" y="2780928"/>
            <a:ext cx="7437006" cy="3096344"/>
            <a:chOff x="1849909" y="2564904"/>
            <a:chExt cx="8474728" cy="3528392"/>
          </a:xfrm>
        </p:grpSpPr>
        <p:pic>
          <p:nvPicPr>
            <p:cNvPr id="3" name="图片 2">
              <a:extLst>
                <a:ext uri="{FF2B5EF4-FFF2-40B4-BE49-F238E27FC236}">
                  <a16:creationId xmlns:a16="http://schemas.microsoft.com/office/drawing/2014/main" id="{C3BBC700-45AD-3F4B-9728-E7B3FB1DAA78}"/>
                </a:ext>
              </a:extLst>
            </p:cNvPr>
            <p:cNvPicPr>
              <a:picLocks noChangeAspect="1"/>
            </p:cNvPicPr>
            <p:nvPr/>
          </p:nvPicPr>
          <p:blipFill rotWithShape="1">
            <a:blip r:embed="rId2"/>
            <a:srcRect b="3290"/>
            <a:stretch/>
          </p:blipFill>
          <p:spPr>
            <a:xfrm>
              <a:off x="1849909" y="3976338"/>
              <a:ext cx="8337748" cy="2116958"/>
            </a:xfrm>
            <a:prstGeom prst="rect">
              <a:avLst/>
            </a:prstGeom>
          </p:spPr>
        </p:pic>
        <p:pic>
          <p:nvPicPr>
            <p:cNvPr id="4" name="图片 3">
              <a:extLst>
                <a:ext uri="{FF2B5EF4-FFF2-40B4-BE49-F238E27FC236}">
                  <a16:creationId xmlns:a16="http://schemas.microsoft.com/office/drawing/2014/main" id="{4C700DD6-9966-0C49-A4BC-3FEFFB1180B1}"/>
                </a:ext>
              </a:extLst>
            </p:cNvPr>
            <p:cNvPicPr>
              <a:picLocks noChangeAspect="1"/>
            </p:cNvPicPr>
            <p:nvPr/>
          </p:nvPicPr>
          <p:blipFill rotWithShape="1">
            <a:blip r:embed="rId3"/>
            <a:srcRect t="32259" b="17601"/>
            <a:stretch/>
          </p:blipFill>
          <p:spPr>
            <a:xfrm>
              <a:off x="3339637" y="3429000"/>
              <a:ext cx="6985000" cy="401174"/>
            </a:xfrm>
            <a:prstGeom prst="rect">
              <a:avLst/>
            </a:prstGeom>
          </p:spPr>
        </p:pic>
        <p:pic>
          <p:nvPicPr>
            <p:cNvPr id="7" name="图片 6">
              <a:extLst>
                <a:ext uri="{FF2B5EF4-FFF2-40B4-BE49-F238E27FC236}">
                  <a16:creationId xmlns:a16="http://schemas.microsoft.com/office/drawing/2014/main" id="{F5A49165-87FC-9B47-946A-6DA9583475E8}"/>
                </a:ext>
              </a:extLst>
            </p:cNvPr>
            <p:cNvPicPr>
              <a:picLocks noChangeAspect="1"/>
            </p:cNvPicPr>
            <p:nvPr/>
          </p:nvPicPr>
          <p:blipFill rotWithShape="1">
            <a:blip r:embed="rId4"/>
            <a:srcRect t="25036" b="10606"/>
            <a:stretch/>
          </p:blipFill>
          <p:spPr>
            <a:xfrm>
              <a:off x="3146053" y="2564904"/>
              <a:ext cx="6972300" cy="686567"/>
            </a:xfrm>
            <a:prstGeom prst="rect">
              <a:avLst/>
            </a:prstGeom>
          </p:spPr>
        </p:pic>
      </p:grpSp>
    </p:spTree>
    <p:extLst>
      <p:ext uri="{BB962C8B-B14F-4D97-AF65-F5344CB8AC3E}">
        <p14:creationId xmlns:p14="http://schemas.microsoft.com/office/powerpoint/2010/main" val="15671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sp>
        <p:nvSpPr>
          <p:cNvPr id="6" name="矩形 5">
            <a:extLst>
              <a:ext uri="{FF2B5EF4-FFF2-40B4-BE49-F238E27FC236}">
                <a16:creationId xmlns:a16="http://schemas.microsoft.com/office/drawing/2014/main" id="{8C7556B1-8B4F-6949-8A64-034BC470DA1F}"/>
              </a:ext>
            </a:extLst>
          </p:cNvPr>
          <p:cNvSpPr/>
          <p:nvPr/>
        </p:nvSpPr>
        <p:spPr>
          <a:xfrm>
            <a:off x="805793" y="1545799"/>
            <a:ext cx="10585176" cy="953659"/>
          </a:xfrm>
          <a:prstGeom prst="rect">
            <a:avLst/>
          </a:prstGeom>
        </p:spPr>
        <p:txBody>
          <a:bodyPr wrap="square">
            <a:spAutoFit/>
          </a:bodyPr>
          <a:lstStyle/>
          <a:p>
            <a:pPr>
              <a:lnSpc>
                <a:spcPct val="120000"/>
              </a:lnSpc>
            </a:pPr>
            <a:r>
              <a:rPr lang="zh-CN" altLang="en-US" sz="1600" dirty="0">
                <a:solidFill>
                  <a:srgbClr val="374154"/>
                </a:solidFill>
                <a:latin typeface="+mj-ea"/>
                <a:ea typeface="+mj-ea"/>
              </a:rPr>
              <a:t>将大模型拆分成多个小模型，对于一个样本来说，无需经过所有的小模型去计算，而只是激活一部分小模型进行计算，这样就节省了计算资源。稀疏门控 </a:t>
            </a:r>
            <a:r>
              <a:rPr lang="en-US" altLang="zh-CN" sz="1600" dirty="0">
                <a:solidFill>
                  <a:srgbClr val="374154"/>
                </a:solidFill>
                <a:latin typeface="+mj-ea"/>
                <a:ea typeface="+mj-ea"/>
              </a:rPr>
              <a:t>MoE</a:t>
            </a:r>
            <a:r>
              <a:rPr lang="zh-CN" altLang="en-US" sz="1600" dirty="0">
                <a:solidFill>
                  <a:srgbClr val="374154"/>
                </a:solidFill>
                <a:latin typeface="+mj-ea"/>
                <a:ea typeface="+mj-ea"/>
              </a:rPr>
              <a:t>，实现了模型容量超过</a:t>
            </a:r>
            <a:r>
              <a:rPr lang="en-US" altLang="zh-CN" sz="1600" dirty="0">
                <a:solidFill>
                  <a:srgbClr val="374154"/>
                </a:solidFill>
                <a:latin typeface="+mj-ea"/>
                <a:ea typeface="+mj-ea"/>
              </a:rPr>
              <a:t>1000</a:t>
            </a:r>
            <a:r>
              <a:rPr lang="zh-CN" altLang="en-US" sz="1600" dirty="0">
                <a:solidFill>
                  <a:srgbClr val="374154"/>
                </a:solidFill>
                <a:latin typeface="+mj-ea"/>
                <a:ea typeface="+mj-ea"/>
              </a:rPr>
              <a:t>倍的改进，并且在现代 </a:t>
            </a:r>
            <a:r>
              <a:rPr lang="en-US" altLang="zh-CN" sz="1600" dirty="0">
                <a:solidFill>
                  <a:srgbClr val="374154"/>
                </a:solidFill>
                <a:latin typeface="+mj-ea"/>
                <a:ea typeface="+mj-ea"/>
              </a:rPr>
              <a:t>GPU </a:t>
            </a:r>
            <a:r>
              <a:rPr lang="zh-CN" altLang="en-US" sz="1600" dirty="0">
                <a:solidFill>
                  <a:srgbClr val="374154"/>
                </a:solidFill>
                <a:latin typeface="+mj-ea"/>
                <a:ea typeface="+mj-ea"/>
              </a:rPr>
              <a:t>集群的计算效率损失很小。</a:t>
            </a:r>
          </a:p>
        </p:txBody>
      </p:sp>
      <p:pic>
        <p:nvPicPr>
          <p:cNvPr id="3" name="图片 2">
            <a:extLst>
              <a:ext uri="{FF2B5EF4-FFF2-40B4-BE49-F238E27FC236}">
                <a16:creationId xmlns:a16="http://schemas.microsoft.com/office/drawing/2014/main" id="{145D707D-1B0A-B145-90B1-1A4B2C6C4F0B}"/>
              </a:ext>
            </a:extLst>
          </p:cNvPr>
          <p:cNvPicPr>
            <a:picLocks noChangeAspect="1"/>
          </p:cNvPicPr>
          <p:nvPr/>
        </p:nvPicPr>
        <p:blipFill>
          <a:blip r:embed="rId2"/>
          <a:stretch>
            <a:fillRect/>
          </a:stretch>
        </p:blipFill>
        <p:spPr>
          <a:xfrm>
            <a:off x="1821371" y="3094869"/>
            <a:ext cx="8554020" cy="2217332"/>
          </a:xfrm>
          <a:prstGeom prst="rect">
            <a:avLst/>
          </a:prstGeom>
        </p:spPr>
      </p:pic>
    </p:spTree>
    <p:extLst>
      <p:ext uri="{BB962C8B-B14F-4D97-AF65-F5344CB8AC3E}">
        <p14:creationId xmlns:p14="http://schemas.microsoft.com/office/powerpoint/2010/main" val="116215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5" name="图片 4">
            <a:extLst>
              <a:ext uri="{FF2B5EF4-FFF2-40B4-BE49-F238E27FC236}">
                <a16:creationId xmlns:a16="http://schemas.microsoft.com/office/drawing/2014/main" id="{6C67D184-3AB0-5E42-A881-B0828612CF88}"/>
              </a:ext>
            </a:extLst>
          </p:cNvPr>
          <p:cNvPicPr>
            <a:picLocks noChangeAspect="1"/>
          </p:cNvPicPr>
          <p:nvPr/>
        </p:nvPicPr>
        <p:blipFill>
          <a:blip r:embed="rId2"/>
          <a:stretch>
            <a:fillRect/>
          </a:stretch>
        </p:blipFill>
        <p:spPr>
          <a:xfrm>
            <a:off x="595045" y="1700808"/>
            <a:ext cx="11361091" cy="4608512"/>
          </a:xfrm>
          <a:prstGeom prst="rect">
            <a:avLst/>
          </a:prstGeom>
        </p:spPr>
      </p:pic>
      <p:sp>
        <p:nvSpPr>
          <p:cNvPr id="3" name="矩形 2">
            <a:extLst>
              <a:ext uri="{FF2B5EF4-FFF2-40B4-BE49-F238E27FC236}">
                <a16:creationId xmlns:a16="http://schemas.microsoft.com/office/drawing/2014/main" id="{83207217-1EEF-BD40-B641-CB960D7BF732}"/>
              </a:ext>
            </a:extLst>
          </p:cNvPr>
          <p:cNvSpPr/>
          <p:nvPr/>
        </p:nvSpPr>
        <p:spPr>
          <a:xfrm>
            <a:off x="3074045" y="1254598"/>
            <a:ext cx="5899692" cy="369332"/>
          </a:xfrm>
          <a:prstGeom prst="rect">
            <a:avLst/>
          </a:prstGeom>
        </p:spPr>
        <p:txBody>
          <a:bodyPr wrap="none">
            <a:spAutoFit/>
          </a:bodyPr>
          <a:lstStyle/>
          <a:p>
            <a:r>
              <a:rPr lang="en-US" altLang="zh-CN" dirty="0">
                <a:solidFill>
                  <a:srgbClr val="374154"/>
                </a:solidFill>
                <a:latin typeface="+mj-ea"/>
                <a:ea typeface="+mj-ea"/>
              </a:rPr>
              <a:t>Transformer</a:t>
            </a:r>
            <a:r>
              <a:rPr lang="zh-CN" altLang="en-US" dirty="0">
                <a:solidFill>
                  <a:srgbClr val="374154"/>
                </a:solidFill>
                <a:latin typeface="+mj-ea"/>
                <a:ea typeface="+mj-ea"/>
              </a:rPr>
              <a:t>的双向编码表示来改进基于架构微调的方法</a:t>
            </a:r>
          </a:p>
        </p:txBody>
      </p:sp>
    </p:spTree>
    <p:extLst>
      <p:ext uri="{BB962C8B-B14F-4D97-AF65-F5344CB8AC3E}">
        <p14:creationId xmlns:p14="http://schemas.microsoft.com/office/powerpoint/2010/main" val="282290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内容背景</a:t>
            </a:r>
            <a:endParaRPr lang="en-US" altLang="zh-CN" sz="2400" b="1" dirty="0">
              <a:solidFill>
                <a:srgbClr val="374154"/>
              </a:solidFill>
              <a:latin typeface="Gill Sans MT" panose="020B0502020104020203" pitchFamily="34" charset="0"/>
            </a:endParaRPr>
          </a:p>
          <a:p>
            <a:pPr marL="694190" lvl="1" indent="-457200">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大模型</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分布式训练系统</a:t>
            </a:r>
          </a:p>
          <a:p>
            <a:pPr marL="457200" indent="-457200">
              <a:buFont typeface="+mj-lt"/>
              <a:buAutoNum type="arabicPeriod"/>
            </a:pPr>
            <a:r>
              <a:rPr lang="zh-CN" altLang="en-US" sz="2400" b="1" dirty="0">
                <a:solidFill>
                  <a:srgbClr val="374154"/>
                </a:solidFill>
                <a:latin typeface="Gill Sans MT" panose="020B0502020104020203" pitchFamily="34" charset="0"/>
              </a:rPr>
              <a:t>具体内容</a:t>
            </a:r>
          </a:p>
          <a:p>
            <a:pPr lvl="1"/>
            <a:r>
              <a:rPr lang="zh-CN" altLang="en-US" sz="2000" b="1" dirty="0">
                <a:solidFill>
                  <a:schemeClr val="bg2"/>
                </a:solidFill>
                <a:latin typeface="Gill Sans MT" panose="020B0502020104020203" pitchFamily="34" charset="0"/>
              </a:rPr>
              <a:t>分布式</a:t>
            </a:r>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a:t>
            </a:r>
            <a:r>
              <a:rPr lang="zh-CN" altLang="en-US" sz="1800" dirty="0">
                <a:solidFill>
                  <a:schemeClr val="bg2"/>
                </a:solidFill>
                <a:latin typeface="Gill Sans MT" panose="020B0502020104020203" pitchFamily="34" charset="0"/>
              </a:rPr>
              <a:t>服务器架构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集群软硬件通信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通信原语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框架分布式功能</a:t>
            </a:r>
            <a:endParaRPr lang="en-US" altLang="zh-CN" sz="2000" dirty="0">
              <a:solidFill>
                <a:schemeClr val="bg2"/>
              </a:solidFill>
              <a:latin typeface="Gill Sans MT" panose="020B0502020104020203" pitchFamily="34" charset="0"/>
            </a:endParaRPr>
          </a:p>
          <a:p>
            <a:pPr lvl="1"/>
            <a:endParaRPr lang="en-US" altLang="zh-CN" sz="2000" b="1" dirty="0">
              <a:solidFill>
                <a:srgbClr val="374154"/>
              </a:solidFill>
              <a:latin typeface="Gill Sans MT" panose="020B0502020104020203" pitchFamily="34" charset="0"/>
            </a:endParaRPr>
          </a:p>
          <a:p>
            <a:pPr lvl="1"/>
            <a:r>
              <a:rPr lang="zh-CN" altLang="en-US" sz="2000" b="1" dirty="0">
                <a:solidFill>
                  <a:schemeClr val="bg2"/>
                </a:solidFill>
              </a:rPr>
              <a:t>大模型与训练挑战：</a:t>
            </a:r>
            <a:r>
              <a:rPr lang="zh-CN" altLang="en-US" sz="2000" dirty="0">
                <a:solidFill>
                  <a:schemeClr val="bg2"/>
                </a:solidFill>
              </a:rPr>
              <a:t>什么是大模型 </a:t>
            </a:r>
            <a:r>
              <a:rPr lang="en-US" altLang="zh-CN" sz="2000" dirty="0">
                <a:solidFill>
                  <a:schemeClr val="bg2"/>
                </a:solidFill>
              </a:rPr>
              <a:t>–</a:t>
            </a:r>
            <a:r>
              <a:rPr lang="zh-CN" altLang="en-US" sz="2000" dirty="0">
                <a:solidFill>
                  <a:schemeClr val="bg2"/>
                </a:solidFill>
              </a:rPr>
              <a:t> 大模型训练的四个挑战</a:t>
            </a:r>
            <a:endParaRPr lang="en-US" altLang="zh-CN" sz="20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Transformer</a:t>
            </a:r>
            <a:r>
              <a:rPr lang="zh-CN" altLang="en-US" sz="1800" dirty="0">
                <a:solidFill>
                  <a:schemeClr val="bg2"/>
                </a:solidFill>
              </a:rPr>
              <a:t>结构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结构</a:t>
            </a:r>
            <a:endParaRPr lang="en-US" altLang="zh-CN" sz="1800" dirty="0">
              <a:solidFill>
                <a:schemeClr val="bg2"/>
              </a:solidFill>
            </a:endParaRPr>
          </a:p>
          <a:p>
            <a:pPr lvl="1"/>
            <a:r>
              <a:rPr lang="en-US" altLang="zh-CN" sz="2000" b="1" dirty="0">
                <a:solidFill>
                  <a:srgbClr val="374154"/>
                </a:solidFill>
              </a:rPr>
              <a:t>SOTA</a:t>
            </a:r>
            <a:r>
              <a:rPr lang="zh-CN" altLang="en-US" sz="2000" b="1" dirty="0">
                <a:solidFill>
                  <a:srgbClr val="374154"/>
                </a:solidFill>
              </a:rPr>
              <a:t>大模型算法：</a:t>
            </a:r>
            <a:r>
              <a:rPr lang="en-US" altLang="zh-CN" sz="2000" dirty="0">
                <a:solidFill>
                  <a:srgbClr val="374154"/>
                </a:solidFill>
              </a:rPr>
              <a:t>BERT</a:t>
            </a:r>
            <a:r>
              <a:rPr lang="zh-CN" altLang="en-US" sz="2000" dirty="0">
                <a:solidFill>
                  <a:srgbClr val="374154"/>
                </a:solidFill>
              </a:rPr>
              <a:t> </a:t>
            </a:r>
            <a:r>
              <a:rPr lang="en-US" altLang="zh-CN" sz="2000" dirty="0">
                <a:solidFill>
                  <a:srgbClr val="374154"/>
                </a:solidFill>
              </a:rPr>
              <a:t>–</a:t>
            </a:r>
            <a:r>
              <a:rPr lang="zh-CN" altLang="en-US" sz="2000" dirty="0">
                <a:solidFill>
                  <a:srgbClr val="374154"/>
                </a:solidFill>
              </a:rPr>
              <a:t> </a:t>
            </a:r>
            <a:r>
              <a:rPr lang="en-US" altLang="zh-CN" sz="2000" dirty="0">
                <a:solidFill>
                  <a:srgbClr val="374154"/>
                </a:solidFill>
              </a:rPr>
              <a:t>GPT3</a:t>
            </a:r>
            <a:r>
              <a:rPr lang="zh-CN" altLang="en-US" sz="2000" dirty="0">
                <a:solidFill>
                  <a:srgbClr val="374154"/>
                </a:solidFill>
              </a:rPr>
              <a:t> </a:t>
            </a:r>
            <a:r>
              <a:rPr lang="en-US" altLang="zh-CN" sz="2000" dirty="0">
                <a:solidFill>
                  <a:srgbClr val="374154"/>
                </a:solidFill>
              </a:rPr>
              <a:t>–</a:t>
            </a:r>
            <a:r>
              <a:rPr lang="zh-CN" altLang="en-US" sz="2000" dirty="0">
                <a:solidFill>
                  <a:srgbClr val="374154"/>
                </a:solidFill>
              </a:rPr>
              <a:t> </a:t>
            </a:r>
            <a:r>
              <a:rPr lang="en-US" altLang="zh-CN" sz="2000" dirty="0">
                <a:solidFill>
                  <a:srgbClr val="374154"/>
                </a:solidFill>
              </a:rPr>
              <a:t>Switch</a:t>
            </a:r>
            <a:r>
              <a:rPr lang="zh-CN" altLang="en-US" sz="2000" dirty="0">
                <a:solidFill>
                  <a:srgbClr val="374154"/>
                </a:solidFill>
              </a:rPr>
              <a:t> </a:t>
            </a:r>
            <a:r>
              <a:rPr lang="en-US" altLang="zh-CN" sz="2000" dirty="0">
                <a:solidFill>
                  <a:srgbClr val="374154"/>
                </a:solidFill>
              </a:rPr>
              <a:t>Transformer</a:t>
            </a:r>
          </a:p>
          <a:p>
            <a:pPr lvl="1"/>
            <a:endParaRPr lang="en-US" altLang="zh-CN" sz="1600"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a:t>
            </a:r>
            <a:r>
              <a:rPr lang="zh-CN" altLang="en-US" sz="1800" dirty="0">
                <a:solidFill>
                  <a:schemeClr val="bg2"/>
                </a:solidFill>
                <a:latin typeface="Gill Sans MT" panose="020B0502020104020203" pitchFamily="34" charset="0"/>
              </a:rPr>
              <a:t>数据并行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张量并行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自动并行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多维混合并行</a:t>
            </a:r>
            <a:endParaRPr lang="en-US" altLang="zh-CN" sz="1800"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376559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4" name="图片 3">
            <a:extLst>
              <a:ext uri="{FF2B5EF4-FFF2-40B4-BE49-F238E27FC236}">
                <a16:creationId xmlns:a16="http://schemas.microsoft.com/office/drawing/2014/main" id="{ADCAA860-C68A-2A44-8CD0-29E00E61A8B5}"/>
              </a:ext>
            </a:extLst>
          </p:cNvPr>
          <p:cNvPicPr>
            <a:picLocks noChangeAspect="1"/>
          </p:cNvPicPr>
          <p:nvPr/>
        </p:nvPicPr>
        <p:blipFill rotWithShape="1">
          <a:blip r:embed="rId2"/>
          <a:srcRect l="10549" r="11441" b="28299"/>
          <a:stretch/>
        </p:blipFill>
        <p:spPr>
          <a:xfrm>
            <a:off x="409749" y="3429000"/>
            <a:ext cx="7992229" cy="2304256"/>
          </a:xfrm>
          <a:prstGeom prst="rect">
            <a:avLst/>
          </a:prstGeom>
        </p:spPr>
      </p:pic>
      <p:pic>
        <p:nvPicPr>
          <p:cNvPr id="6" name="图片 5">
            <a:extLst>
              <a:ext uri="{FF2B5EF4-FFF2-40B4-BE49-F238E27FC236}">
                <a16:creationId xmlns:a16="http://schemas.microsoft.com/office/drawing/2014/main" id="{11A69D92-61B3-D944-A769-EDC2AD36F5E8}"/>
              </a:ext>
            </a:extLst>
          </p:cNvPr>
          <p:cNvPicPr>
            <a:picLocks noChangeAspect="1"/>
          </p:cNvPicPr>
          <p:nvPr/>
        </p:nvPicPr>
        <p:blipFill>
          <a:blip r:embed="rId3"/>
          <a:stretch>
            <a:fillRect/>
          </a:stretch>
        </p:blipFill>
        <p:spPr>
          <a:xfrm>
            <a:off x="8401978" y="2554709"/>
            <a:ext cx="3516585" cy="3250555"/>
          </a:xfrm>
          <a:prstGeom prst="rect">
            <a:avLst/>
          </a:prstGeom>
        </p:spPr>
      </p:pic>
      <p:sp>
        <p:nvSpPr>
          <p:cNvPr id="9" name="矩形 8">
            <a:extLst>
              <a:ext uri="{FF2B5EF4-FFF2-40B4-BE49-F238E27FC236}">
                <a16:creationId xmlns:a16="http://schemas.microsoft.com/office/drawing/2014/main" id="{0782C8BA-B83C-CF44-B302-3C3B1E47C751}"/>
              </a:ext>
            </a:extLst>
          </p:cNvPr>
          <p:cNvSpPr/>
          <p:nvPr/>
        </p:nvSpPr>
        <p:spPr>
          <a:xfrm>
            <a:off x="683287" y="1305584"/>
            <a:ext cx="10745312" cy="953659"/>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[CLS] </a:t>
            </a:r>
            <a:r>
              <a:rPr lang="zh-CN" altLang="en-US" sz="1600" dirty="0">
                <a:solidFill>
                  <a:srgbClr val="374154"/>
                </a:solidFill>
                <a:latin typeface="+mj-ea"/>
                <a:ea typeface="+mj-ea"/>
              </a:rPr>
              <a:t>标志放在第一个句子的首位，经过 </a:t>
            </a:r>
            <a:r>
              <a:rPr lang="en-US" altLang="zh-CN" sz="1600" dirty="0">
                <a:solidFill>
                  <a:srgbClr val="374154"/>
                </a:solidFill>
                <a:latin typeface="+mj-ea"/>
                <a:ea typeface="+mj-ea"/>
              </a:rPr>
              <a:t>BERT </a:t>
            </a:r>
            <a:r>
              <a:rPr lang="zh-CN" altLang="en-US" sz="1600" dirty="0">
                <a:solidFill>
                  <a:srgbClr val="374154"/>
                </a:solidFill>
                <a:latin typeface="+mj-ea"/>
                <a:ea typeface="+mj-ea"/>
              </a:rPr>
              <a:t>得到的的表征向量 </a:t>
            </a:r>
            <a:r>
              <a:rPr lang="en-US" altLang="zh-CN" sz="1600" dirty="0">
                <a:solidFill>
                  <a:srgbClr val="374154"/>
                </a:solidFill>
                <a:latin typeface="+mj-ea"/>
                <a:ea typeface="+mj-ea"/>
              </a:rPr>
              <a:t>C </a:t>
            </a:r>
            <a:r>
              <a:rPr lang="zh-CN" altLang="en-US" sz="1600" dirty="0">
                <a:solidFill>
                  <a:srgbClr val="374154"/>
                </a:solidFill>
                <a:latin typeface="+mj-ea"/>
                <a:ea typeface="+mj-ea"/>
              </a:rPr>
              <a:t>可以用于后续的分类任务。</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[SEP] </a:t>
            </a:r>
            <a:r>
              <a:rPr lang="zh-CN" altLang="en-US" sz="1600" dirty="0">
                <a:solidFill>
                  <a:srgbClr val="374154"/>
                </a:solidFill>
                <a:latin typeface="+mj-ea"/>
                <a:ea typeface="+mj-ea"/>
              </a:rPr>
              <a:t>标志用于分开两个输入句子，例如输入句子 </a:t>
            </a:r>
            <a:r>
              <a:rPr lang="en-US" altLang="zh-CN" sz="1600" dirty="0">
                <a:solidFill>
                  <a:srgbClr val="374154"/>
                </a:solidFill>
                <a:latin typeface="+mj-ea"/>
                <a:ea typeface="+mj-ea"/>
              </a:rPr>
              <a:t>A </a:t>
            </a:r>
            <a:r>
              <a:rPr lang="zh-CN" altLang="en-US" sz="1600" dirty="0">
                <a:solidFill>
                  <a:srgbClr val="374154"/>
                </a:solidFill>
                <a:latin typeface="+mj-ea"/>
                <a:ea typeface="+mj-ea"/>
              </a:rPr>
              <a:t>和 </a:t>
            </a:r>
            <a:r>
              <a:rPr lang="en-US" altLang="zh-CN" sz="1600" dirty="0">
                <a:solidFill>
                  <a:srgbClr val="374154"/>
                </a:solidFill>
                <a:latin typeface="+mj-ea"/>
                <a:ea typeface="+mj-ea"/>
              </a:rPr>
              <a:t>B</a:t>
            </a:r>
            <a:r>
              <a:rPr lang="zh-CN" altLang="en-US" sz="1600" dirty="0">
                <a:solidFill>
                  <a:srgbClr val="374154"/>
                </a:solidFill>
                <a:latin typeface="+mj-ea"/>
                <a:ea typeface="+mj-ea"/>
              </a:rPr>
              <a:t>，要在句子 </a:t>
            </a:r>
            <a:r>
              <a:rPr lang="en-US" altLang="zh-CN" sz="1600" dirty="0">
                <a:solidFill>
                  <a:srgbClr val="374154"/>
                </a:solidFill>
                <a:latin typeface="+mj-ea"/>
                <a:ea typeface="+mj-ea"/>
              </a:rPr>
              <a:t>A</a:t>
            </a:r>
            <a:r>
              <a:rPr lang="zh-CN" altLang="en-US" sz="1600" dirty="0">
                <a:solidFill>
                  <a:srgbClr val="374154"/>
                </a:solidFill>
                <a:latin typeface="+mj-ea"/>
                <a:ea typeface="+mj-ea"/>
              </a:rPr>
              <a:t>，</a:t>
            </a:r>
            <a:r>
              <a:rPr lang="en-US" altLang="zh-CN" sz="1600" dirty="0">
                <a:solidFill>
                  <a:srgbClr val="374154"/>
                </a:solidFill>
                <a:latin typeface="+mj-ea"/>
                <a:ea typeface="+mj-ea"/>
              </a:rPr>
              <a:t>B </a:t>
            </a:r>
            <a:r>
              <a:rPr lang="zh-CN" altLang="en-US" sz="1600" dirty="0">
                <a:solidFill>
                  <a:srgbClr val="374154"/>
                </a:solidFill>
                <a:latin typeface="+mj-ea"/>
                <a:ea typeface="+mj-ea"/>
              </a:rPr>
              <a:t>后面增加 </a:t>
            </a:r>
            <a:r>
              <a:rPr lang="en-US" altLang="zh-CN" sz="1600" dirty="0">
                <a:solidFill>
                  <a:srgbClr val="374154"/>
                </a:solidFill>
                <a:latin typeface="+mj-ea"/>
                <a:ea typeface="+mj-ea"/>
              </a:rPr>
              <a:t>[SEP] </a:t>
            </a:r>
            <a:r>
              <a:rPr lang="zh-CN" altLang="en-US" sz="1600" dirty="0">
                <a:solidFill>
                  <a:srgbClr val="374154"/>
                </a:solidFill>
                <a:latin typeface="+mj-ea"/>
                <a:ea typeface="+mj-ea"/>
              </a:rPr>
              <a:t>标志。</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[MASK] </a:t>
            </a:r>
            <a:r>
              <a:rPr lang="zh-CN" altLang="en-US" sz="1600" dirty="0">
                <a:solidFill>
                  <a:srgbClr val="374154"/>
                </a:solidFill>
                <a:latin typeface="+mj-ea"/>
                <a:ea typeface="+mj-ea"/>
              </a:rPr>
              <a:t>标志用于遮盖句子中单词，将单词用 </a:t>
            </a:r>
            <a:r>
              <a:rPr lang="en-US" altLang="zh-CN" sz="1600" dirty="0">
                <a:solidFill>
                  <a:srgbClr val="374154"/>
                </a:solidFill>
                <a:latin typeface="+mj-ea"/>
                <a:ea typeface="+mj-ea"/>
              </a:rPr>
              <a:t>[MASK] </a:t>
            </a:r>
            <a:r>
              <a:rPr lang="zh-CN" altLang="en-US" sz="1600" dirty="0">
                <a:solidFill>
                  <a:srgbClr val="374154"/>
                </a:solidFill>
                <a:latin typeface="+mj-ea"/>
                <a:ea typeface="+mj-ea"/>
              </a:rPr>
              <a:t>遮盖之后，再利用 </a:t>
            </a:r>
            <a:r>
              <a:rPr lang="en-US" altLang="zh-CN" sz="1600" dirty="0">
                <a:solidFill>
                  <a:srgbClr val="374154"/>
                </a:solidFill>
                <a:latin typeface="+mj-ea"/>
                <a:ea typeface="+mj-ea"/>
              </a:rPr>
              <a:t>BERT </a:t>
            </a:r>
            <a:r>
              <a:rPr lang="zh-CN" altLang="en-US" sz="1600" dirty="0">
                <a:solidFill>
                  <a:srgbClr val="374154"/>
                </a:solidFill>
                <a:latin typeface="+mj-ea"/>
                <a:ea typeface="+mj-ea"/>
              </a:rPr>
              <a:t>输出 </a:t>
            </a:r>
            <a:r>
              <a:rPr lang="en-US" altLang="zh-CN" sz="1600" dirty="0">
                <a:solidFill>
                  <a:srgbClr val="374154"/>
                </a:solidFill>
                <a:latin typeface="+mj-ea"/>
                <a:ea typeface="+mj-ea"/>
              </a:rPr>
              <a:t>[MASK] </a:t>
            </a:r>
            <a:r>
              <a:rPr lang="zh-CN" altLang="en-US" sz="1600" dirty="0">
                <a:solidFill>
                  <a:srgbClr val="374154"/>
                </a:solidFill>
                <a:latin typeface="+mj-ea"/>
                <a:ea typeface="+mj-ea"/>
              </a:rPr>
              <a:t>向量预测单词。</a:t>
            </a:r>
          </a:p>
        </p:txBody>
      </p:sp>
    </p:spTree>
    <p:extLst>
      <p:ext uri="{BB962C8B-B14F-4D97-AF65-F5344CB8AC3E}">
        <p14:creationId xmlns:p14="http://schemas.microsoft.com/office/powerpoint/2010/main" val="120391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0101A-C844-F44A-953C-593140CEABE8}"/>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5" name="图片 4">
            <a:extLst>
              <a:ext uri="{FF2B5EF4-FFF2-40B4-BE49-F238E27FC236}">
                <a16:creationId xmlns:a16="http://schemas.microsoft.com/office/drawing/2014/main" id="{0DAA49D1-1E3C-4340-90B0-5C1474EA0DDB}"/>
              </a:ext>
            </a:extLst>
          </p:cNvPr>
          <p:cNvPicPr>
            <a:picLocks noChangeAspect="1"/>
          </p:cNvPicPr>
          <p:nvPr/>
        </p:nvPicPr>
        <p:blipFill>
          <a:blip r:embed="rId2"/>
          <a:stretch>
            <a:fillRect/>
          </a:stretch>
        </p:blipFill>
        <p:spPr>
          <a:xfrm>
            <a:off x="1832854" y="1556792"/>
            <a:ext cx="8531054" cy="4293964"/>
          </a:xfrm>
          <a:prstGeom prst="rect">
            <a:avLst/>
          </a:prstGeom>
        </p:spPr>
      </p:pic>
    </p:spTree>
    <p:extLst>
      <p:ext uri="{BB962C8B-B14F-4D97-AF65-F5344CB8AC3E}">
        <p14:creationId xmlns:p14="http://schemas.microsoft.com/office/powerpoint/2010/main" val="320191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3" name="图片 2">
            <a:extLst>
              <a:ext uri="{FF2B5EF4-FFF2-40B4-BE49-F238E27FC236}">
                <a16:creationId xmlns:a16="http://schemas.microsoft.com/office/drawing/2014/main" id="{E36E7651-A4B4-0744-8449-BC02894848DD}"/>
              </a:ext>
            </a:extLst>
          </p:cNvPr>
          <p:cNvPicPr>
            <a:picLocks noChangeAspect="1"/>
          </p:cNvPicPr>
          <p:nvPr/>
        </p:nvPicPr>
        <p:blipFill>
          <a:blip r:embed="rId2"/>
          <a:stretch>
            <a:fillRect/>
          </a:stretch>
        </p:blipFill>
        <p:spPr>
          <a:xfrm>
            <a:off x="2101937" y="2276872"/>
            <a:ext cx="7992888" cy="3953839"/>
          </a:xfrm>
          <a:prstGeom prst="rect">
            <a:avLst/>
          </a:prstGeom>
        </p:spPr>
      </p:pic>
      <p:sp>
        <p:nvSpPr>
          <p:cNvPr id="7" name="矩形 6">
            <a:extLst>
              <a:ext uri="{FF2B5EF4-FFF2-40B4-BE49-F238E27FC236}">
                <a16:creationId xmlns:a16="http://schemas.microsoft.com/office/drawing/2014/main" id="{8E7686CE-0333-5C40-A0A0-549EC879AE09}"/>
              </a:ext>
            </a:extLst>
          </p:cNvPr>
          <p:cNvSpPr/>
          <p:nvPr/>
        </p:nvSpPr>
        <p:spPr>
          <a:xfrm>
            <a:off x="770511" y="1412776"/>
            <a:ext cx="10816598" cy="584775"/>
          </a:xfrm>
          <a:prstGeom prst="rect">
            <a:avLst/>
          </a:prstGeom>
        </p:spPr>
        <p:txBody>
          <a:bodyPr wrap="square">
            <a:spAutoFit/>
          </a:bodyPr>
          <a:lstStyle/>
          <a:p>
            <a:r>
              <a:rPr lang="en-US" altLang="zh-CN" sz="1600" b="1" dirty="0">
                <a:solidFill>
                  <a:srgbClr val="374154"/>
                </a:solidFill>
                <a:latin typeface="+mj-ea"/>
                <a:ea typeface="+mj-ea"/>
              </a:rPr>
              <a:t>Token</a:t>
            </a:r>
            <a:r>
              <a:rPr lang="zh-CN" altLang="en-US" sz="1600" b="1" dirty="0">
                <a:solidFill>
                  <a:srgbClr val="374154"/>
                </a:solidFill>
                <a:latin typeface="+mj-ea"/>
                <a:ea typeface="+mj-ea"/>
              </a:rPr>
              <a:t>级任务</a:t>
            </a:r>
            <a:r>
              <a:rPr lang="zh-CN" altLang="en-US" sz="1600" dirty="0">
                <a:solidFill>
                  <a:srgbClr val="374154"/>
                </a:solidFill>
                <a:latin typeface="+mj-ea"/>
                <a:ea typeface="+mj-ea"/>
              </a:rPr>
              <a:t>：</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的第二个预训练任务是 </a:t>
            </a:r>
            <a:r>
              <a:rPr lang="en-US" altLang="zh-CN" sz="1600" dirty="0">
                <a:solidFill>
                  <a:srgbClr val="374154"/>
                </a:solidFill>
                <a:latin typeface="+mj-ea"/>
                <a:ea typeface="+mj-ea"/>
              </a:rPr>
              <a:t>Next Sentence Prediction (NSP)</a:t>
            </a:r>
            <a:r>
              <a:rPr lang="zh-CN" altLang="en-US" sz="1600" dirty="0">
                <a:solidFill>
                  <a:srgbClr val="374154"/>
                </a:solidFill>
                <a:latin typeface="+mj-ea"/>
                <a:ea typeface="+mj-ea"/>
              </a:rPr>
              <a:t>，下一句预测任务，这个任务主要是让模型能够更好地理解句子间的关系。</a:t>
            </a:r>
          </a:p>
        </p:txBody>
      </p:sp>
    </p:spTree>
    <p:extLst>
      <p:ext uri="{BB962C8B-B14F-4D97-AF65-F5344CB8AC3E}">
        <p14:creationId xmlns:p14="http://schemas.microsoft.com/office/powerpoint/2010/main" val="24535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4" name="图片 3">
            <a:extLst>
              <a:ext uri="{FF2B5EF4-FFF2-40B4-BE49-F238E27FC236}">
                <a16:creationId xmlns:a16="http://schemas.microsoft.com/office/drawing/2014/main" id="{B3E67ABC-A0CF-F249-9F07-04A7107445AF}"/>
              </a:ext>
            </a:extLst>
          </p:cNvPr>
          <p:cNvPicPr>
            <a:picLocks noChangeAspect="1"/>
          </p:cNvPicPr>
          <p:nvPr/>
        </p:nvPicPr>
        <p:blipFill>
          <a:blip r:embed="rId2"/>
          <a:stretch>
            <a:fillRect/>
          </a:stretch>
        </p:blipFill>
        <p:spPr>
          <a:xfrm>
            <a:off x="1861440" y="2241938"/>
            <a:ext cx="8473882" cy="4068213"/>
          </a:xfrm>
          <a:prstGeom prst="rect">
            <a:avLst/>
          </a:prstGeom>
        </p:spPr>
      </p:pic>
      <p:sp>
        <p:nvSpPr>
          <p:cNvPr id="6" name="矩形 5">
            <a:extLst>
              <a:ext uri="{FF2B5EF4-FFF2-40B4-BE49-F238E27FC236}">
                <a16:creationId xmlns:a16="http://schemas.microsoft.com/office/drawing/2014/main" id="{21603FA6-4DEB-B744-91F1-814696E07E08}"/>
              </a:ext>
            </a:extLst>
          </p:cNvPr>
          <p:cNvSpPr/>
          <p:nvPr/>
        </p:nvSpPr>
        <p:spPr>
          <a:xfrm>
            <a:off x="623636" y="1345890"/>
            <a:ext cx="10963473" cy="658194"/>
          </a:xfrm>
          <a:prstGeom prst="rect">
            <a:avLst/>
          </a:prstGeom>
        </p:spPr>
        <p:txBody>
          <a:bodyPr wrap="square">
            <a:spAutoFit/>
          </a:bodyPr>
          <a:lstStyle/>
          <a:p>
            <a:pPr>
              <a:lnSpc>
                <a:spcPct val="120000"/>
              </a:lnSpc>
            </a:pPr>
            <a:r>
              <a:rPr lang="zh-CN" altLang="en-US" sz="1600" b="1" dirty="0">
                <a:solidFill>
                  <a:srgbClr val="374154"/>
                </a:solidFill>
                <a:latin typeface="+mj-ea"/>
                <a:ea typeface="+mj-ea"/>
              </a:rPr>
              <a:t>序列级任务：</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的第一个预训练任务是 </a:t>
            </a:r>
            <a:r>
              <a:rPr lang="en-US" altLang="zh-CN" sz="1600" dirty="0">
                <a:solidFill>
                  <a:srgbClr val="374154"/>
                </a:solidFill>
                <a:latin typeface="+mj-ea"/>
                <a:ea typeface="+mj-ea"/>
              </a:rPr>
              <a:t>Masked LM</a:t>
            </a:r>
            <a:r>
              <a:rPr lang="zh-CN" altLang="en-US" sz="1600" dirty="0">
                <a:solidFill>
                  <a:srgbClr val="374154"/>
                </a:solidFill>
                <a:latin typeface="+mj-ea"/>
                <a:ea typeface="+mj-ea"/>
              </a:rPr>
              <a:t>，在句子中随机遮盖一部分单词，然后同时利用上下文的信息预测遮盖的单词，这样可以更好地根据全文理解单词的意思。</a:t>
            </a:r>
          </a:p>
        </p:txBody>
      </p:sp>
    </p:spTree>
    <p:extLst>
      <p:ext uri="{BB962C8B-B14F-4D97-AF65-F5344CB8AC3E}">
        <p14:creationId xmlns:p14="http://schemas.microsoft.com/office/powerpoint/2010/main" val="2093441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1CF40-E825-FB42-9741-62C20CD684A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sp>
        <p:nvSpPr>
          <p:cNvPr id="3" name="内容占位符 2">
            <a:extLst>
              <a:ext uri="{FF2B5EF4-FFF2-40B4-BE49-F238E27FC236}">
                <a16:creationId xmlns:a16="http://schemas.microsoft.com/office/drawing/2014/main" id="{FE5CF6CA-45F2-3545-BC75-B9AAE2FFF35F}"/>
              </a:ext>
            </a:extLst>
          </p:cNvPr>
          <p:cNvSpPr>
            <a:spLocks noGrp="1"/>
          </p:cNvSpPr>
          <p:nvPr>
            <p:ph sz="half" idx="1"/>
          </p:nvPr>
        </p:nvSpPr>
        <p:spPr>
          <a:xfrm>
            <a:off x="623635" y="1495552"/>
            <a:ext cx="10963473" cy="4525736"/>
          </a:xfrm>
        </p:spPr>
        <p:txBody>
          <a:bodyPr/>
          <a:lstStyle/>
          <a:p>
            <a:r>
              <a:rPr lang="en-US" altLang="zh-CN" sz="1600" dirty="0"/>
              <a:t>BERT-base </a:t>
            </a:r>
            <a:r>
              <a:rPr lang="zh-CN" altLang="en-US" sz="1600" dirty="0"/>
              <a:t>模型包含 </a:t>
            </a:r>
            <a:r>
              <a:rPr lang="en-US" altLang="zh-CN" sz="1600" dirty="0"/>
              <a:t>12 </a:t>
            </a:r>
            <a:r>
              <a:rPr lang="zh-CN" altLang="en-US" sz="1600" dirty="0"/>
              <a:t>个 </a:t>
            </a:r>
            <a:r>
              <a:rPr lang="en-US" altLang="zh-CN" sz="1600" dirty="0"/>
              <a:t>Encoder block</a:t>
            </a:r>
            <a:r>
              <a:rPr lang="zh-CN" altLang="en-US" sz="1600" dirty="0"/>
              <a:t>，</a:t>
            </a:r>
            <a:r>
              <a:rPr lang="en-US" altLang="zh-CN" sz="1600" dirty="0"/>
              <a:t>BERT-large </a:t>
            </a:r>
            <a:r>
              <a:rPr lang="zh-CN" altLang="en-US" sz="1600" dirty="0"/>
              <a:t>包含 </a:t>
            </a:r>
            <a:r>
              <a:rPr lang="en-US" altLang="zh-CN" sz="1600" dirty="0"/>
              <a:t>24 </a:t>
            </a:r>
            <a:r>
              <a:rPr lang="zh-CN" altLang="en-US" sz="1600" dirty="0"/>
              <a:t>个 </a:t>
            </a:r>
            <a:r>
              <a:rPr lang="en-US" altLang="zh-CN" sz="1600" dirty="0"/>
              <a:t>Encoder block</a:t>
            </a:r>
            <a:r>
              <a:rPr lang="zh-CN" altLang="en-US" sz="1600" dirty="0">
                <a:latin typeface="+mj-ea"/>
              </a:rPr>
              <a:t>，通过超大数据、巨大模型、和极大的计算开销训练而成，在</a:t>
            </a:r>
            <a:r>
              <a:rPr lang="en-US" altLang="zh-CN" sz="1600" dirty="0">
                <a:latin typeface="+mj-ea"/>
              </a:rPr>
              <a:t>11</a:t>
            </a:r>
            <a:r>
              <a:rPr lang="zh-CN" altLang="en-US" sz="1600" dirty="0">
                <a:latin typeface="+mj-ea"/>
              </a:rPr>
              <a:t>个自然语言处理的任务中取得了最优（</a:t>
            </a:r>
            <a:r>
              <a:rPr lang="en-US" altLang="zh-CN" sz="1600" dirty="0">
                <a:latin typeface="+mj-ea"/>
              </a:rPr>
              <a:t>state-of-the-art, SOTA</a:t>
            </a:r>
            <a:r>
              <a:rPr lang="zh-CN" altLang="en-US" sz="1600" dirty="0">
                <a:latin typeface="+mj-ea"/>
              </a:rPr>
              <a:t>）。</a:t>
            </a:r>
          </a:p>
          <a:p>
            <a:r>
              <a:rPr lang="zh-CN" altLang="en-US" sz="1600" dirty="0"/>
              <a:t>用了超大的数据集（</a:t>
            </a:r>
            <a:r>
              <a:rPr lang="en-US" altLang="zh-CN" sz="1600" dirty="0"/>
              <a:t>BooksCorpus 800M + English Wikipedia 2.5G</a:t>
            </a:r>
            <a:r>
              <a:rPr lang="zh-CN" altLang="en-US" sz="1600" dirty="0"/>
              <a:t>单词）和超大的算力（对应于超大模型）在相关的任务上做预训练，实现了在目标任务上表现的单调增长；</a:t>
            </a:r>
            <a:endParaRPr lang="en-US" altLang="zh-CN" sz="1600" dirty="0"/>
          </a:p>
          <a:p>
            <a:r>
              <a:rPr lang="zh-CN" altLang="en-US" sz="1600" dirty="0"/>
              <a:t>训练主要分为两个阶段：预训练阶段和 </a:t>
            </a:r>
            <a:r>
              <a:rPr lang="en-US" altLang="zh-CN" sz="1600" dirty="0"/>
              <a:t>Fine-tuning </a:t>
            </a:r>
            <a:r>
              <a:rPr lang="zh-CN" altLang="en-US" sz="1600" dirty="0"/>
              <a:t>阶段。</a:t>
            </a:r>
            <a:r>
              <a:rPr lang="en-US" altLang="zh-CN" sz="1600" dirty="0"/>
              <a:t> Fine-tuning </a:t>
            </a:r>
            <a:r>
              <a:rPr lang="zh-CN" altLang="en-US" sz="1600" dirty="0"/>
              <a:t>阶段是后续用于一些下游任务的时候进行微调，例如文本分类，词性标注，问答系统等，</a:t>
            </a:r>
            <a:r>
              <a:rPr lang="en-US" altLang="zh-CN" sz="1600" dirty="0"/>
              <a:t>BERT </a:t>
            </a:r>
            <a:r>
              <a:rPr lang="zh-CN" altLang="en-US" sz="1600" dirty="0"/>
              <a:t>无需调整结构就可以在不同的任务上进行微调。</a:t>
            </a:r>
            <a:endParaRPr lang="en-US" altLang="zh-CN" sz="1600" dirty="0"/>
          </a:p>
        </p:txBody>
      </p:sp>
    </p:spTree>
    <p:extLst>
      <p:ext uri="{BB962C8B-B14F-4D97-AF65-F5344CB8AC3E}">
        <p14:creationId xmlns:p14="http://schemas.microsoft.com/office/powerpoint/2010/main" val="225084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EA4C-FBB7-5C4B-8B49-A1698BC39B99}"/>
              </a:ext>
            </a:extLst>
          </p:cNvPr>
          <p:cNvSpPr>
            <a:spLocks noGrp="1"/>
          </p:cNvSpPr>
          <p:nvPr>
            <p:ph type="title"/>
          </p:nvPr>
        </p:nvSpPr>
        <p:spPr/>
        <p:txBody>
          <a:bodyPr/>
          <a:lstStyle/>
          <a:p>
            <a:r>
              <a:rPr lang="en-US" altLang="zh-CN" sz="3200" dirty="0"/>
              <a:t>GPT3</a:t>
            </a:r>
            <a:r>
              <a:rPr lang="zh-CN" altLang="en-US" sz="3200" dirty="0"/>
              <a:t> </a:t>
            </a:r>
            <a:r>
              <a:rPr lang="zh-CN" altLang="en-US" dirty="0"/>
              <a:t>全新语言模型 </a:t>
            </a:r>
            <a:r>
              <a:rPr lang="en-US" altLang="zh-CN" dirty="0"/>
              <a:t>1750 </a:t>
            </a:r>
            <a:r>
              <a:rPr lang="zh-CN" altLang="en-US" dirty="0"/>
              <a:t>亿参数大模型</a:t>
            </a:r>
            <a:endParaRPr kumimoji="1" lang="zh-CN" altLang="en-US" dirty="0"/>
          </a:p>
        </p:txBody>
      </p:sp>
      <p:pic>
        <p:nvPicPr>
          <p:cNvPr id="5" name="图片 4">
            <a:extLst>
              <a:ext uri="{FF2B5EF4-FFF2-40B4-BE49-F238E27FC236}">
                <a16:creationId xmlns:a16="http://schemas.microsoft.com/office/drawing/2014/main" id="{F5F89A06-41FF-DF41-8314-7531C9AC7B65}"/>
              </a:ext>
            </a:extLst>
          </p:cNvPr>
          <p:cNvPicPr>
            <a:picLocks noChangeAspect="1"/>
          </p:cNvPicPr>
          <p:nvPr/>
        </p:nvPicPr>
        <p:blipFill>
          <a:blip r:embed="rId2"/>
          <a:stretch>
            <a:fillRect/>
          </a:stretch>
        </p:blipFill>
        <p:spPr>
          <a:xfrm>
            <a:off x="623636" y="2564904"/>
            <a:ext cx="11138941" cy="3157414"/>
          </a:xfrm>
          <a:prstGeom prst="rect">
            <a:avLst/>
          </a:prstGeom>
        </p:spPr>
      </p:pic>
      <p:sp>
        <p:nvSpPr>
          <p:cNvPr id="3" name="矩形 2">
            <a:extLst>
              <a:ext uri="{FF2B5EF4-FFF2-40B4-BE49-F238E27FC236}">
                <a16:creationId xmlns:a16="http://schemas.microsoft.com/office/drawing/2014/main" id="{46B7E2E3-5575-D54C-9132-DE9B3D5892A8}"/>
              </a:ext>
            </a:extLst>
          </p:cNvPr>
          <p:cNvSpPr/>
          <p:nvPr/>
        </p:nvSpPr>
        <p:spPr>
          <a:xfrm>
            <a:off x="2353965" y="5909413"/>
            <a:ext cx="7848872" cy="369332"/>
          </a:xfrm>
          <a:prstGeom prst="rect">
            <a:avLst/>
          </a:prstGeom>
        </p:spPr>
        <p:txBody>
          <a:bodyPr wrap="square">
            <a:spAutoFit/>
          </a:bodyPr>
          <a:lstStyle/>
          <a:p>
            <a:pPr algn="ctr"/>
            <a:r>
              <a:rPr lang="zh-CN" altLang="en-US" dirty="0">
                <a:solidFill>
                  <a:srgbClr val="374154"/>
                </a:solidFill>
              </a:rPr>
              <a:t>https://jalammar.github.io/how-gpt3-works-visualizations-animations/</a:t>
            </a:r>
          </a:p>
        </p:txBody>
      </p:sp>
      <p:sp>
        <p:nvSpPr>
          <p:cNvPr id="4" name="矩形 3">
            <a:extLst>
              <a:ext uri="{FF2B5EF4-FFF2-40B4-BE49-F238E27FC236}">
                <a16:creationId xmlns:a16="http://schemas.microsoft.com/office/drawing/2014/main" id="{19DF70FB-1514-5F43-BA49-5ADDD9B5CCFF}"/>
              </a:ext>
            </a:extLst>
          </p:cNvPr>
          <p:cNvSpPr/>
          <p:nvPr/>
        </p:nvSpPr>
        <p:spPr>
          <a:xfrm>
            <a:off x="804724" y="1516261"/>
            <a:ext cx="10587314" cy="658194"/>
          </a:xfrm>
          <a:prstGeom prst="rect">
            <a:avLst/>
          </a:prstGeom>
        </p:spPr>
        <p:txBody>
          <a:bodyPr wrap="square">
            <a:spAutoFit/>
          </a:bodyPr>
          <a:lstStyle/>
          <a:p>
            <a:pPr>
              <a:lnSpc>
                <a:spcPct val="120000"/>
              </a:lnSpc>
            </a:pPr>
            <a:r>
              <a:rPr lang="en-US" altLang="zh-CN" sz="1600" dirty="0">
                <a:solidFill>
                  <a:srgbClr val="374154"/>
                </a:solidFill>
                <a:latin typeface="+mj-ea"/>
                <a:ea typeface="+mj-ea"/>
              </a:rPr>
              <a:t>GPT-3</a:t>
            </a:r>
            <a:r>
              <a:rPr lang="zh-CN" altLang="en-US" sz="1600" dirty="0">
                <a:solidFill>
                  <a:srgbClr val="374154"/>
                </a:solidFill>
                <a:latin typeface="+mj-ea"/>
                <a:ea typeface="+mj-ea"/>
              </a:rPr>
              <a:t>毫无疑问是</a:t>
            </a:r>
            <a:r>
              <a:rPr lang="en-US" altLang="zh-CN" sz="1600" dirty="0">
                <a:solidFill>
                  <a:srgbClr val="374154"/>
                </a:solidFill>
                <a:latin typeface="+mj-ea"/>
                <a:ea typeface="+mj-ea"/>
              </a:rPr>
              <a:t>NLP</a:t>
            </a:r>
            <a:r>
              <a:rPr lang="zh-CN" altLang="en-US" sz="1600" dirty="0">
                <a:solidFill>
                  <a:srgbClr val="374154"/>
                </a:solidFill>
                <a:latin typeface="+mj-ea"/>
                <a:ea typeface="+mj-ea"/>
              </a:rPr>
              <a:t>领域乃至</a:t>
            </a:r>
            <a:r>
              <a:rPr lang="en-US" altLang="zh-CN" sz="1600" dirty="0">
                <a:solidFill>
                  <a:srgbClr val="374154"/>
                </a:solidFill>
                <a:latin typeface="+mj-ea"/>
                <a:ea typeface="+mj-ea"/>
              </a:rPr>
              <a:t>AI</a:t>
            </a:r>
            <a:r>
              <a:rPr lang="zh-CN" altLang="en-US" sz="1600" dirty="0">
                <a:solidFill>
                  <a:srgbClr val="374154"/>
                </a:solidFill>
                <a:latin typeface="+mj-ea"/>
                <a:ea typeface="+mj-ea"/>
              </a:rPr>
              <a:t>领域取得重大突破的一项工作，</a:t>
            </a:r>
            <a:r>
              <a:rPr lang="en-US" altLang="zh-CN" sz="1600" dirty="0">
                <a:solidFill>
                  <a:srgbClr val="374154"/>
                </a:solidFill>
                <a:latin typeface="+mj-ea"/>
                <a:ea typeface="+mj-ea"/>
              </a:rPr>
              <a:t>1750</a:t>
            </a:r>
            <a:r>
              <a:rPr lang="zh-CN" altLang="en-US" sz="1600" dirty="0">
                <a:solidFill>
                  <a:srgbClr val="374154"/>
                </a:solidFill>
                <a:latin typeface="+mj-ea"/>
                <a:ea typeface="+mj-ea"/>
              </a:rPr>
              <a:t>亿参数的超大规模，使得语言模型具备了生成难辨真假的新闻文章的能力。</a:t>
            </a:r>
          </a:p>
        </p:txBody>
      </p:sp>
    </p:spTree>
    <p:extLst>
      <p:ext uri="{BB962C8B-B14F-4D97-AF65-F5344CB8AC3E}">
        <p14:creationId xmlns:p14="http://schemas.microsoft.com/office/powerpoint/2010/main" val="29192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1CF43-E4D2-4645-8ADE-930E6E01AED1}"/>
              </a:ext>
            </a:extLst>
          </p:cNvPr>
          <p:cNvSpPr>
            <a:spLocks noGrp="1"/>
          </p:cNvSpPr>
          <p:nvPr>
            <p:ph type="title"/>
          </p:nvPr>
        </p:nvSpPr>
        <p:spPr/>
        <p:txBody>
          <a:bodyPr/>
          <a:lstStyle/>
          <a:p>
            <a:r>
              <a:rPr lang="en-US" altLang="zh-CN" sz="3200" dirty="0">
                <a:solidFill>
                  <a:srgbClr val="C00000"/>
                </a:solidFill>
              </a:rPr>
              <a:t>Switch Transformer</a:t>
            </a:r>
            <a:r>
              <a:rPr lang="zh-CN" altLang="en-US" sz="3200" dirty="0">
                <a:solidFill>
                  <a:srgbClr val="C00000"/>
                </a:solidFill>
              </a:rPr>
              <a:t> 首个突破万亿大模型</a:t>
            </a:r>
            <a:endParaRPr kumimoji="1" lang="zh-CN" altLang="en-US" sz="3200" dirty="0">
              <a:solidFill>
                <a:srgbClr val="C00000"/>
              </a:solidFill>
            </a:endParaRPr>
          </a:p>
        </p:txBody>
      </p:sp>
      <p:pic>
        <p:nvPicPr>
          <p:cNvPr id="4" name="图片 3">
            <a:extLst>
              <a:ext uri="{FF2B5EF4-FFF2-40B4-BE49-F238E27FC236}">
                <a16:creationId xmlns:a16="http://schemas.microsoft.com/office/drawing/2014/main" id="{999E9795-4712-7F44-B07B-C3EB0C9A6A17}"/>
              </a:ext>
            </a:extLst>
          </p:cNvPr>
          <p:cNvPicPr>
            <a:picLocks noChangeAspect="1"/>
          </p:cNvPicPr>
          <p:nvPr/>
        </p:nvPicPr>
        <p:blipFill>
          <a:blip r:embed="rId2"/>
          <a:stretch>
            <a:fillRect/>
          </a:stretch>
        </p:blipFill>
        <p:spPr>
          <a:xfrm>
            <a:off x="1568832" y="1988840"/>
            <a:ext cx="8840936" cy="4304648"/>
          </a:xfrm>
          <a:prstGeom prst="rect">
            <a:avLst/>
          </a:prstGeom>
        </p:spPr>
      </p:pic>
      <p:sp>
        <p:nvSpPr>
          <p:cNvPr id="3" name="矩形 2">
            <a:extLst>
              <a:ext uri="{FF2B5EF4-FFF2-40B4-BE49-F238E27FC236}">
                <a16:creationId xmlns:a16="http://schemas.microsoft.com/office/drawing/2014/main" id="{89AB9822-D96A-DF40-8827-6A4DB488466C}"/>
              </a:ext>
            </a:extLst>
          </p:cNvPr>
          <p:cNvSpPr/>
          <p:nvPr/>
        </p:nvSpPr>
        <p:spPr>
          <a:xfrm>
            <a:off x="732716" y="1351511"/>
            <a:ext cx="10731329" cy="338554"/>
          </a:xfrm>
          <a:prstGeom prst="rect">
            <a:avLst/>
          </a:prstGeom>
        </p:spPr>
        <p:txBody>
          <a:bodyPr wrap="square">
            <a:spAutoFit/>
          </a:bodyPr>
          <a:lstStyle/>
          <a:p>
            <a:r>
              <a:rPr lang="zh-CN" altLang="en-US" sz="1600" dirty="0">
                <a:solidFill>
                  <a:srgbClr val="374154"/>
                </a:solidFill>
                <a:latin typeface="+mj-ea"/>
                <a:ea typeface="+mj-ea"/>
              </a:rPr>
              <a:t>将开关层添加到</a:t>
            </a:r>
            <a:r>
              <a:rPr lang="en-US" altLang="zh-CN" sz="1600" dirty="0">
                <a:solidFill>
                  <a:srgbClr val="374154"/>
                </a:solidFill>
                <a:latin typeface="+mj-ea"/>
                <a:ea typeface="+mj-ea"/>
              </a:rPr>
              <a:t>Transformer</a:t>
            </a:r>
            <a:r>
              <a:rPr lang="zh-CN" altLang="en-US" sz="1600" dirty="0">
                <a:solidFill>
                  <a:srgbClr val="374154"/>
                </a:solidFill>
                <a:latin typeface="+mj-ea"/>
                <a:ea typeface="+mj-ea"/>
              </a:rPr>
              <a:t>自我注意层中，生成查询、键和值的可训练权重矩阵替换为交换层；</a:t>
            </a:r>
          </a:p>
        </p:txBody>
      </p:sp>
    </p:spTree>
    <p:extLst>
      <p:ext uri="{BB962C8B-B14F-4D97-AF65-F5344CB8AC3E}">
        <p14:creationId xmlns:p14="http://schemas.microsoft.com/office/powerpoint/2010/main" val="3146718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1CF43-E4D2-4645-8ADE-930E6E01AED1}"/>
              </a:ext>
            </a:extLst>
          </p:cNvPr>
          <p:cNvSpPr>
            <a:spLocks noGrp="1"/>
          </p:cNvSpPr>
          <p:nvPr>
            <p:ph type="title"/>
          </p:nvPr>
        </p:nvSpPr>
        <p:spPr/>
        <p:txBody>
          <a:bodyPr/>
          <a:lstStyle/>
          <a:p>
            <a:r>
              <a:rPr lang="en-US" altLang="zh-CN" sz="3200" dirty="0">
                <a:solidFill>
                  <a:srgbClr val="C00000"/>
                </a:solidFill>
              </a:rPr>
              <a:t>Switch Transformer</a:t>
            </a:r>
            <a:r>
              <a:rPr lang="zh-CN" altLang="en-US" sz="3200" dirty="0">
                <a:solidFill>
                  <a:srgbClr val="C00000"/>
                </a:solidFill>
              </a:rPr>
              <a:t> 首个突破万亿大模型</a:t>
            </a:r>
            <a:endParaRPr kumimoji="1" lang="zh-CN" altLang="en-US" sz="3200" dirty="0">
              <a:solidFill>
                <a:srgbClr val="C00000"/>
              </a:solidFill>
            </a:endParaRPr>
          </a:p>
        </p:txBody>
      </p:sp>
      <p:sp>
        <p:nvSpPr>
          <p:cNvPr id="3" name="矩形 2">
            <a:extLst>
              <a:ext uri="{FF2B5EF4-FFF2-40B4-BE49-F238E27FC236}">
                <a16:creationId xmlns:a16="http://schemas.microsoft.com/office/drawing/2014/main" id="{89AB9822-D96A-DF40-8827-6A4DB488466C}"/>
              </a:ext>
            </a:extLst>
          </p:cNvPr>
          <p:cNvSpPr/>
          <p:nvPr/>
        </p:nvSpPr>
        <p:spPr>
          <a:xfrm>
            <a:off x="732716" y="1351511"/>
            <a:ext cx="10731329"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74154"/>
                </a:solidFill>
                <a:latin typeface="+mj-ea"/>
                <a:ea typeface="+mj-ea"/>
              </a:rPr>
              <a:t>基于</a:t>
            </a:r>
            <a:r>
              <a:rPr lang="en-US" altLang="zh-CN" dirty="0">
                <a:solidFill>
                  <a:srgbClr val="374154"/>
                </a:solidFill>
                <a:latin typeface="+mj-ea"/>
                <a:ea typeface="+mj-ea"/>
              </a:rPr>
              <a:t>Transformer MoE</a:t>
            </a:r>
            <a:r>
              <a:rPr lang="zh-CN" altLang="en-US" dirty="0">
                <a:solidFill>
                  <a:srgbClr val="374154"/>
                </a:solidFill>
                <a:latin typeface="+mj-ea"/>
                <a:ea typeface="+mj-ea"/>
              </a:rPr>
              <a:t>网络结构，简化了</a:t>
            </a:r>
            <a:r>
              <a:rPr lang="en-US" altLang="zh-CN" dirty="0">
                <a:solidFill>
                  <a:srgbClr val="374154"/>
                </a:solidFill>
                <a:latin typeface="+mj-ea"/>
                <a:ea typeface="+mj-ea"/>
              </a:rPr>
              <a:t>MoE</a:t>
            </a:r>
            <a:r>
              <a:rPr lang="zh-CN" altLang="en-US" dirty="0">
                <a:solidFill>
                  <a:srgbClr val="374154"/>
                </a:solidFill>
                <a:latin typeface="+mj-ea"/>
                <a:ea typeface="+mj-ea"/>
              </a:rPr>
              <a:t>的</a:t>
            </a:r>
            <a:r>
              <a:rPr lang="en-US" altLang="zh-CN" dirty="0">
                <a:solidFill>
                  <a:srgbClr val="374154"/>
                </a:solidFill>
                <a:latin typeface="+mj-ea"/>
                <a:ea typeface="+mj-ea"/>
              </a:rPr>
              <a:t>routing</a:t>
            </a:r>
            <a:r>
              <a:rPr lang="zh-CN" altLang="en-US" dirty="0">
                <a:solidFill>
                  <a:srgbClr val="374154"/>
                </a:solidFill>
                <a:latin typeface="+mj-ea"/>
                <a:ea typeface="+mj-ea"/>
              </a:rPr>
              <a:t>机制，降低了计算量；</a:t>
            </a:r>
          </a:p>
          <a:p>
            <a:pPr marL="285750" indent="-285750">
              <a:lnSpc>
                <a:spcPct val="150000"/>
              </a:lnSpc>
              <a:buFont typeface="Arial" panose="020B0604020202020204" pitchFamily="34" charset="0"/>
              <a:buChar char="•"/>
            </a:pPr>
            <a:r>
              <a:rPr lang="zh-CN" altLang="en-US" dirty="0">
                <a:solidFill>
                  <a:srgbClr val="374154"/>
                </a:solidFill>
                <a:latin typeface="+mj-ea"/>
                <a:ea typeface="+mj-ea"/>
              </a:rPr>
              <a:t>进一步通过数据并行、模型并行、</a:t>
            </a:r>
            <a:r>
              <a:rPr lang="en-US" altLang="zh-CN" dirty="0">
                <a:solidFill>
                  <a:srgbClr val="374154"/>
                </a:solidFill>
                <a:latin typeface="+mj-ea"/>
                <a:ea typeface="+mj-ea"/>
              </a:rPr>
              <a:t>Expert</a:t>
            </a:r>
            <a:r>
              <a:rPr lang="zh-CN" altLang="en-US" dirty="0">
                <a:solidFill>
                  <a:srgbClr val="374154"/>
                </a:solidFill>
                <a:latin typeface="+mj-ea"/>
                <a:ea typeface="+mj-ea"/>
              </a:rPr>
              <a:t>并行的方式降低了训练通信量，提升训练性能；</a:t>
            </a:r>
          </a:p>
        </p:txBody>
      </p:sp>
      <p:pic>
        <p:nvPicPr>
          <p:cNvPr id="5" name="图片 4">
            <a:extLst>
              <a:ext uri="{FF2B5EF4-FFF2-40B4-BE49-F238E27FC236}">
                <a16:creationId xmlns:a16="http://schemas.microsoft.com/office/drawing/2014/main" id="{F351FD4D-83FE-0E43-8E49-05A68FA9B90E}"/>
              </a:ext>
            </a:extLst>
          </p:cNvPr>
          <p:cNvPicPr>
            <a:picLocks noChangeAspect="1"/>
          </p:cNvPicPr>
          <p:nvPr/>
        </p:nvPicPr>
        <p:blipFill>
          <a:blip r:embed="rId2"/>
          <a:stretch>
            <a:fillRect/>
          </a:stretch>
        </p:blipFill>
        <p:spPr>
          <a:xfrm>
            <a:off x="2740371" y="2420888"/>
            <a:ext cx="6716019" cy="3874883"/>
          </a:xfrm>
          <a:prstGeom prst="rect">
            <a:avLst/>
          </a:prstGeom>
        </p:spPr>
      </p:pic>
    </p:spTree>
    <p:extLst>
      <p:ext uri="{BB962C8B-B14F-4D97-AF65-F5344CB8AC3E}">
        <p14:creationId xmlns:p14="http://schemas.microsoft.com/office/powerpoint/2010/main" val="317862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42E1E1D-F7F8-FF40-B27E-86B5D5807326}"/>
              </a:ext>
            </a:extLst>
          </p:cNvPr>
          <p:cNvGrpSpPr/>
          <p:nvPr/>
        </p:nvGrpSpPr>
        <p:grpSpPr>
          <a:xfrm>
            <a:off x="2250052" y="1441355"/>
            <a:ext cx="7478495" cy="4832378"/>
            <a:chOff x="2353965" y="1268761"/>
            <a:chExt cx="6949844" cy="4661922"/>
          </a:xfrm>
        </p:grpSpPr>
        <p:pic>
          <p:nvPicPr>
            <p:cNvPr id="5" name="图片 4">
              <a:extLst>
                <a:ext uri="{FF2B5EF4-FFF2-40B4-BE49-F238E27FC236}">
                  <a16:creationId xmlns:a16="http://schemas.microsoft.com/office/drawing/2014/main" id="{7679CCF8-B4B1-CB4C-B248-A3344ED1BC1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16200000">
              <a:off x="7053024" y="3365159"/>
              <a:ext cx="4032448" cy="469123"/>
            </a:xfrm>
            <a:prstGeom prst="rect">
              <a:avLst/>
            </a:prstGeom>
          </p:spPr>
        </p:pic>
        <p:pic>
          <p:nvPicPr>
            <p:cNvPr id="4" name="图片 3">
              <a:extLst>
                <a:ext uri="{FF2B5EF4-FFF2-40B4-BE49-F238E27FC236}">
                  <a16:creationId xmlns:a16="http://schemas.microsoft.com/office/drawing/2014/main" id="{498AC3D6-81A6-B94C-91FD-21D41999C0D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16200000">
              <a:off x="3281901" y="340825"/>
              <a:ext cx="4661922" cy="6517793"/>
            </a:xfrm>
            <a:prstGeom prst="rect">
              <a:avLst/>
            </a:prstGeom>
          </p:spPr>
        </p:pic>
      </p:grpSp>
      <p:sp>
        <p:nvSpPr>
          <p:cNvPr id="2" name="标题 1">
            <a:extLst>
              <a:ext uri="{FF2B5EF4-FFF2-40B4-BE49-F238E27FC236}">
                <a16:creationId xmlns:a16="http://schemas.microsoft.com/office/drawing/2014/main" id="{80BF0B78-D785-174A-B134-98AB1FC54FD4}"/>
              </a:ext>
            </a:extLst>
          </p:cNvPr>
          <p:cNvSpPr>
            <a:spLocks noGrp="1"/>
          </p:cNvSpPr>
          <p:nvPr>
            <p:ph type="title"/>
          </p:nvPr>
        </p:nvSpPr>
        <p:spPr/>
        <p:txBody>
          <a:bodyPr/>
          <a:lstStyle/>
          <a:p>
            <a:r>
              <a:rPr lang="en-US" altLang="zh-CN" sz="3200" dirty="0">
                <a:solidFill>
                  <a:srgbClr val="C00000"/>
                </a:solidFill>
              </a:rPr>
              <a:t>GLaM</a:t>
            </a:r>
            <a:r>
              <a:rPr lang="zh-CN" altLang="en-US" sz="3200" dirty="0">
                <a:solidFill>
                  <a:srgbClr val="C00000"/>
                </a:solidFill>
              </a:rPr>
              <a:t> </a:t>
            </a:r>
            <a:r>
              <a:rPr lang="en-US" altLang="zh-CN" sz="3200" dirty="0">
                <a:solidFill>
                  <a:srgbClr val="C00000"/>
                </a:solidFill>
              </a:rPr>
              <a:t>1.2</a:t>
            </a:r>
            <a:r>
              <a:rPr lang="zh-CN" altLang="en-US" sz="3200" dirty="0">
                <a:solidFill>
                  <a:srgbClr val="C00000"/>
                </a:solidFill>
              </a:rPr>
              <a:t>万亿参数通用稀疏语言模型</a:t>
            </a:r>
            <a:endParaRPr kumimoji="1" lang="zh-CN" altLang="en-US" sz="3200" dirty="0">
              <a:solidFill>
                <a:srgbClr val="C00000"/>
              </a:solidFill>
            </a:endParaRPr>
          </a:p>
        </p:txBody>
      </p:sp>
      <p:sp>
        <p:nvSpPr>
          <p:cNvPr id="3" name="矩形 2">
            <a:extLst>
              <a:ext uri="{FF2B5EF4-FFF2-40B4-BE49-F238E27FC236}">
                <a16:creationId xmlns:a16="http://schemas.microsoft.com/office/drawing/2014/main" id="{4CF85BE6-47CD-D745-8F03-EDD732445168}"/>
              </a:ext>
            </a:extLst>
          </p:cNvPr>
          <p:cNvSpPr/>
          <p:nvPr/>
        </p:nvSpPr>
        <p:spPr>
          <a:xfrm>
            <a:off x="624704" y="1256689"/>
            <a:ext cx="10947353" cy="369332"/>
          </a:xfrm>
          <a:prstGeom prst="rect">
            <a:avLst/>
          </a:prstGeom>
        </p:spPr>
        <p:txBody>
          <a:bodyPr wrap="square">
            <a:spAutoFit/>
          </a:bodyPr>
          <a:lstStyle/>
          <a:p>
            <a:r>
              <a:rPr lang="zh-CN" altLang="en-US" dirty="0">
                <a:solidFill>
                  <a:srgbClr val="374154"/>
                </a:solidFill>
                <a:latin typeface="+mj-ea"/>
                <a:ea typeface="+mj-ea"/>
              </a:rPr>
              <a:t>每个 </a:t>
            </a:r>
            <a:r>
              <a:rPr lang="en-US" altLang="zh-CN" dirty="0">
                <a:solidFill>
                  <a:srgbClr val="374154"/>
                </a:solidFill>
                <a:latin typeface="+mj-ea"/>
                <a:ea typeface="+mj-ea"/>
              </a:rPr>
              <a:t>MoE </a:t>
            </a:r>
            <a:r>
              <a:rPr lang="zh-CN" altLang="en-US" dirty="0">
                <a:solidFill>
                  <a:srgbClr val="374154"/>
                </a:solidFill>
                <a:latin typeface="+mj-ea"/>
                <a:ea typeface="+mj-ea"/>
              </a:rPr>
              <a:t>层的 </a:t>
            </a:r>
            <a:r>
              <a:rPr lang="en-US" altLang="zh-CN" dirty="0">
                <a:solidFill>
                  <a:srgbClr val="374154"/>
                </a:solidFill>
                <a:latin typeface="+mj-ea"/>
                <a:ea typeface="+mj-ea"/>
              </a:rPr>
              <a:t>64 </a:t>
            </a:r>
            <a:r>
              <a:rPr lang="zh-CN" altLang="en-US" dirty="0">
                <a:solidFill>
                  <a:srgbClr val="374154"/>
                </a:solidFill>
                <a:latin typeface="+mj-ea"/>
                <a:ea typeface="+mj-ea"/>
              </a:rPr>
              <a:t>个专家中有 </a:t>
            </a:r>
            <a:r>
              <a:rPr lang="en-US" altLang="zh-CN" dirty="0">
                <a:solidFill>
                  <a:srgbClr val="374154"/>
                </a:solidFill>
                <a:latin typeface="+mj-ea"/>
                <a:ea typeface="+mj-ea"/>
              </a:rPr>
              <a:t>1.2T </a:t>
            </a:r>
            <a:r>
              <a:rPr lang="zh-CN" altLang="en-US" dirty="0">
                <a:solidFill>
                  <a:srgbClr val="374154"/>
                </a:solidFill>
                <a:latin typeface="+mj-ea"/>
                <a:ea typeface="+mj-ea"/>
              </a:rPr>
              <a:t>的总参数，总共有 </a:t>
            </a:r>
            <a:r>
              <a:rPr lang="en-US" altLang="zh-CN" dirty="0">
                <a:solidFill>
                  <a:srgbClr val="374154"/>
                </a:solidFill>
                <a:latin typeface="+mj-ea"/>
                <a:ea typeface="+mj-ea"/>
              </a:rPr>
              <a:t>32 </a:t>
            </a:r>
            <a:r>
              <a:rPr lang="zh-CN" altLang="en-US" dirty="0">
                <a:solidFill>
                  <a:srgbClr val="374154"/>
                </a:solidFill>
                <a:latin typeface="+mj-ea"/>
                <a:ea typeface="+mj-ea"/>
              </a:rPr>
              <a:t>个 </a:t>
            </a:r>
            <a:r>
              <a:rPr lang="en-US" altLang="zh-CN" dirty="0">
                <a:solidFill>
                  <a:srgbClr val="374154"/>
                </a:solidFill>
                <a:latin typeface="+mj-ea"/>
                <a:ea typeface="+mj-ea"/>
              </a:rPr>
              <a:t>MoE </a:t>
            </a:r>
            <a:r>
              <a:rPr lang="zh-CN" altLang="en-US" dirty="0">
                <a:solidFill>
                  <a:srgbClr val="374154"/>
                </a:solidFill>
                <a:latin typeface="+mj-ea"/>
                <a:ea typeface="+mj-ea"/>
              </a:rPr>
              <a:t>层</a:t>
            </a:r>
          </a:p>
        </p:txBody>
      </p:sp>
    </p:spTree>
    <p:extLst>
      <p:ext uri="{BB962C8B-B14F-4D97-AF65-F5344CB8AC3E}">
        <p14:creationId xmlns:p14="http://schemas.microsoft.com/office/powerpoint/2010/main" val="134631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dirty="0"/>
              <a:t>一切都只需要注意力的</a:t>
            </a:r>
            <a:r>
              <a:rPr lang="en-US" altLang="zh-CN" dirty="0"/>
              <a:t>Transformer</a:t>
            </a:r>
            <a:r>
              <a:rPr lang="zh-CN" altLang="en-US" dirty="0"/>
              <a:t>引发</a:t>
            </a:r>
            <a:r>
              <a:rPr lang="en-US" altLang="zh-CN" dirty="0"/>
              <a:t>AI</a:t>
            </a:r>
            <a:r>
              <a:rPr lang="zh-CN" altLang="en-US" dirty="0"/>
              <a:t>迈进大模型时代</a:t>
            </a:r>
            <a:endParaRPr lang="en-US" altLang="zh-CN" dirty="0"/>
          </a:p>
          <a:p>
            <a:pPr marL="457200" indent="-457200">
              <a:buFont typeface="+mj-lt"/>
              <a:buAutoNum type="arabicPeriod"/>
            </a:pPr>
            <a:r>
              <a:rPr lang="zh-CN" altLang="en-US" dirty="0"/>
              <a:t>稀疏门控专家混合</a:t>
            </a:r>
            <a:r>
              <a:rPr lang="en-US" altLang="zh-CN" dirty="0"/>
              <a:t>MoE</a:t>
            </a:r>
            <a:r>
              <a:rPr lang="zh-CN" altLang="en-US" dirty="0"/>
              <a:t>，计算比最先进的密集 </a:t>
            </a:r>
            <a:r>
              <a:rPr lang="en-US" altLang="zh-CN" dirty="0"/>
              <a:t>LSTM </a:t>
            </a:r>
            <a:r>
              <a:rPr lang="zh-CN" altLang="en-US" dirty="0"/>
              <a:t>模型少</a:t>
            </a:r>
            <a:r>
              <a:rPr lang="en-US" altLang="zh-CN" dirty="0"/>
              <a:t>10</a:t>
            </a:r>
            <a:r>
              <a:rPr lang="zh-CN" altLang="en-US" dirty="0"/>
              <a:t>倍</a:t>
            </a:r>
            <a:endParaRPr lang="en-US" altLang="zh-CN" dirty="0"/>
          </a:p>
          <a:p>
            <a:pPr marL="457200" indent="-457200">
              <a:buFont typeface="+mj-lt"/>
              <a:buAutoNum type="arabicPeriod"/>
            </a:pPr>
            <a:r>
              <a:rPr lang="en-US" altLang="zh-CN" dirty="0"/>
              <a:t>Transformer</a:t>
            </a:r>
            <a:r>
              <a:rPr lang="zh-CN" altLang="en-US" dirty="0"/>
              <a:t>的双向无监督编码器表示的</a:t>
            </a:r>
            <a:r>
              <a:rPr lang="en-US" altLang="zh-CN" dirty="0"/>
              <a:t>Bert</a:t>
            </a:r>
            <a:r>
              <a:rPr lang="zh-CN" altLang="en-US" dirty="0"/>
              <a:t>椒麻鸡</a:t>
            </a:r>
            <a:endParaRPr lang="en-US" altLang="zh-CN" dirty="0"/>
          </a:p>
          <a:p>
            <a:pPr marL="457200" indent="-457200">
              <a:buFont typeface="+mj-lt"/>
              <a:buAutoNum type="arabicPeriod"/>
            </a:pPr>
            <a:r>
              <a:rPr lang="zh-CN" altLang="en-US" dirty="0"/>
              <a:t>突破千亿规模的自回归万能语言模型 </a:t>
            </a:r>
            <a:r>
              <a:rPr lang="en-US" altLang="zh-CN" dirty="0"/>
              <a:t>GPT-3</a:t>
            </a:r>
          </a:p>
          <a:p>
            <a:pPr marL="457200" indent="-457200">
              <a:buFont typeface="+mj-lt"/>
              <a:buAutoNum type="arabicPeriod"/>
            </a:pPr>
            <a:r>
              <a:rPr lang="en-US" altLang="zh-CN" dirty="0"/>
              <a:t>Switch Transformers </a:t>
            </a:r>
            <a:r>
              <a:rPr lang="zh-CN" altLang="en-US" dirty="0"/>
              <a:t>将 </a:t>
            </a:r>
            <a:r>
              <a:rPr lang="en-US" altLang="zh-CN" dirty="0"/>
              <a:t>MoE </a:t>
            </a:r>
            <a:r>
              <a:rPr lang="zh-CN" altLang="en-US" dirty="0"/>
              <a:t>风格的架构与 </a:t>
            </a:r>
            <a:r>
              <a:rPr lang="en-US" altLang="zh-CN" dirty="0"/>
              <a:t>Transformer </a:t>
            </a:r>
            <a:r>
              <a:rPr lang="zh-CN" altLang="en-US" dirty="0"/>
              <a:t>模型架构相结合</a:t>
            </a:r>
            <a:endParaRPr lang="en-US" altLang="zh-CN" dirty="0"/>
          </a:p>
          <a:p>
            <a:pPr marL="457200" indent="-457200">
              <a:buFont typeface="+mj-lt"/>
              <a:buAutoNum type="arabicPeriod"/>
            </a:pPr>
            <a:r>
              <a:rPr lang="zh-CN" altLang="en-US" dirty="0"/>
              <a:t>谷歌</a:t>
            </a:r>
            <a:r>
              <a:rPr lang="en-US" altLang="zh-CN" dirty="0"/>
              <a:t>1.2</a:t>
            </a:r>
            <a:r>
              <a:rPr lang="zh-CN" altLang="en-US" dirty="0"/>
              <a:t>万亿通用稀疏语言模型</a:t>
            </a:r>
            <a:r>
              <a:rPr lang="en-US" altLang="zh-CN" dirty="0"/>
              <a:t>GLaM</a:t>
            </a:r>
            <a:r>
              <a:rPr lang="zh-CN" altLang="en-US" dirty="0"/>
              <a:t>，小样本学习打败</a:t>
            </a:r>
            <a:r>
              <a:rPr lang="en-US" altLang="zh-CN" dirty="0"/>
              <a:t>GPT-3</a:t>
            </a: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400050" indent="-400050" latinLnBrk="1">
              <a:buFont typeface="+mj-lt"/>
              <a:buAutoNum type="romanUcPeriod"/>
            </a:pPr>
            <a:r>
              <a:rPr kumimoji="1" lang="en-US" altLang="zh-CN" sz="1400" u="sng" dirty="0"/>
              <a:t>Transformer.</a:t>
            </a:r>
            <a:r>
              <a:rPr kumimoji="1" lang="zh-CN" altLang="en-US" sz="1400" u="sng" dirty="0"/>
              <a:t> </a:t>
            </a:r>
            <a:r>
              <a:rPr lang="en-US" altLang="zh-CN" sz="1400" dirty="0"/>
              <a:t>Vaswani, Ashish, et al. "Attention is all you need." </a:t>
            </a:r>
            <a:r>
              <a:rPr lang="en-US" altLang="zh-CN" sz="1400" i="1" dirty="0"/>
              <a:t>Advances in neural information processing systems</a:t>
            </a:r>
            <a:r>
              <a:rPr lang="en-US" altLang="zh-CN" sz="1400" dirty="0"/>
              <a:t> 30 (2017).</a:t>
            </a:r>
          </a:p>
          <a:p>
            <a:pPr marL="400050" indent="-400050" latinLnBrk="1">
              <a:buFont typeface="+mj-lt"/>
              <a:buAutoNum type="romanUcPeriod"/>
            </a:pPr>
            <a:r>
              <a:rPr lang="en-US" altLang="zh-CN" sz="1400" u="sng" dirty="0"/>
              <a:t>MoE</a:t>
            </a:r>
            <a:r>
              <a:rPr lang="en-US" altLang="zh-CN" sz="1400" dirty="0"/>
              <a:t>.</a:t>
            </a:r>
            <a:r>
              <a:rPr lang="zh-CN" altLang="en-US" sz="1400" dirty="0"/>
              <a:t> </a:t>
            </a:r>
            <a:r>
              <a:rPr lang="en-US" altLang="zh-CN" sz="1400" dirty="0"/>
              <a:t>Shazeer, Noam, et al. "Outrageously large neural networks: The sparsely-gated mixture-of-experts layer." </a:t>
            </a:r>
            <a:r>
              <a:rPr lang="en-US" altLang="zh-CN" sz="1400" i="1" dirty="0"/>
              <a:t>arXiv preprint arXiv:1701.06538</a:t>
            </a:r>
            <a:r>
              <a:rPr lang="en-US" altLang="zh-CN" sz="1400" dirty="0"/>
              <a:t> (2017).</a:t>
            </a:r>
            <a:endParaRPr kumimoji="1" lang="en-US" altLang="zh-CN" sz="1400" u="sng" dirty="0"/>
          </a:p>
          <a:p>
            <a:pPr marL="400050" indent="-400050" latinLnBrk="1">
              <a:buFont typeface="+mj-lt"/>
              <a:buAutoNum type="romanUcPeriod"/>
            </a:pPr>
            <a:r>
              <a:rPr kumimoji="1" lang="en-US" altLang="zh-CN" sz="1400" u="sng" dirty="0"/>
              <a:t>BERT</a:t>
            </a:r>
            <a:r>
              <a:rPr kumimoji="1" lang="zh-CN" altLang="en-US" sz="1400" u="sng" dirty="0"/>
              <a:t> </a:t>
            </a:r>
            <a:r>
              <a:rPr lang="en-US" altLang="zh-CN" sz="1400" dirty="0"/>
              <a:t>Devlin, Jacob, et al. "Bert: Pre-training of deep bidirectional transformers for language understanding." </a:t>
            </a:r>
            <a:r>
              <a:rPr lang="en-US" altLang="zh-CN" sz="1400" i="1" dirty="0" err="1"/>
              <a:t>arXiv</a:t>
            </a:r>
            <a:r>
              <a:rPr lang="en-US" altLang="zh-CN" sz="1400" i="1" dirty="0"/>
              <a:t> preprint arXiv:1810.04805</a:t>
            </a:r>
            <a:r>
              <a:rPr lang="en-US" altLang="zh-CN" sz="1400" dirty="0"/>
              <a:t> (2018).</a:t>
            </a:r>
          </a:p>
          <a:p>
            <a:pPr marL="400050" indent="-400050" latinLnBrk="1">
              <a:buFont typeface="+mj-lt"/>
              <a:buAutoNum type="romanUcPeriod"/>
            </a:pPr>
            <a:r>
              <a:rPr kumimoji="1" lang="en-US" altLang="zh-CN" sz="1400" u="sng" dirty="0"/>
              <a:t>GPT3</a:t>
            </a:r>
            <a:r>
              <a:rPr kumimoji="1" lang="en-US" altLang="zh-CN" sz="1400" dirty="0"/>
              <a:t>.</a:t>
            </a:r>
            <a:r>
              <a:rPr kumimoji="1" lang="zh-CN" altLang="en-US" sz="1400" dirty="0"/>
              <a:t> </a:t>
            </a:r>
            <a:r>
              <a:rPr lang="en-US" altLang="zh-CN" sz="1400" dirty="0"/>
              <a:t>Brown, Tom, et al. "Language models are few-shot learners." </a:t>
            </a:r>
            <a:r>
              <a:rPr lang="en-US" altLang="zh-CN" sz="1400" i="1" dirty="0"/>
              <a:t>Advances in neural information processing systems</a:t>
            </a:r>
            <a:r>
              <a:rPr lang="en-US" altLang="zh-CN" sz="1400" dirty="0"/>
              <a:t> 33 (2020): 1877-1901.</a:t>
            </a:r>
            <a:endParaRPr kumimoji="1" lang="en-US" altLang="zh-CN" sz="1400" dirty="0"/>
          </a:p>
          <a:p>
            <a:pPr marL="400050" indent="-400050" latinLnBrk="1">
              <a:buFont typeface="+mj-lt"/>
              <a:buAutoNum type="romanUcPeriod"/>
            </a:pPr>
            <a:r>
              <a:rPr kumimoji="1" lang="en-US" altLang="zh-CN" sz="1400" u="sng" dirty="0"/>
              <a:t>Switch Transformer.</a:t>
            </a:r>
            <a:r>
              <a:rPr kumimoji="1" lang="zh-CN" altLang="en-US" sz="1400" dirty="0"/>
              <a:t> </a:t>
            </a:r>
            <a:r>
              <a:rPr lang="en-US" altLang="zh-CN" sz="1400" dirty="0"/>
              <a:t>Fedus, William, Barret Zoph, and Noam Shazeer. "Switch transformers: Scaling to trillion parameter models with simple and efficient sparsity." (2021).</a:t>
            </a:r>
          </a:p>
          <a:p>
            <a:pPr marL="400050" indent="-400050" latinLnBrk="1">
              <a:buFont typeface="+mj-lt"/>
              <a:buAutoNum type="romanUcPeriod"/>
            </a:pPr>
            <a:r>
              <a:rPr lang="en-US" altLang="zh-CN" sz="1400" u="sng" dirty="0"/>
              <a:t>GLAM</a:t>
            </a:r>
            <a:r>
              <a:rPr lang="en-US" altLang="zh-CN" sz="1400" dirty="0"/>
              <a:t>.</a:t>
            </a:r>
            <a:r>
              <a:rPr lang="zh-CN" altLang="en-US" sz="1400" dirty="0"/>
              <a:t> </a:t>
            </a:r>
            <a:r>
              <a:rPr lang="en-US" altLang="zh-CN" sz="1400" dirty="0"/>
              <a:t>Du, Nan, et al. "Glam: Efficient scaling of language models with mixture-of-experts." </a:t>
            </a:r>
            <a:r>
              <a:rPr lang="en-US" altLang="zh-CN" sz="1400" i="1" dirty="0"/>
              <a:t>International Conference on Machine Learning</a:t>
            </a:r>
            <a:r>
              <a:rPr lang="en-US" altLang="zh-CN" sz="1400" dirty="0"/>
              <a:t>. PMLR, (2022).</a:t>
            </a:r>
            <a:endParaRPr kumimoji="1" lang="zh-CN" altLang="en-US" sz="14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890570" cy="4608512"/>
          </a:xfrm>
        </p:spPr>
        <p:txBody>
          <a:bodyPr/>
          <a:lstStyle/>
          <a:p>
            <a:pPr marL="342900" indent="-342900">
              <a:buFont typeface="+mj-lt"/>
              <a:buAutoNum type="arabicPeriod"/>
            </a:pPr>
            <a:r>
              <a:rPr lang="zh-CN" altLang="en-US" sz="1800" b="1" dirty="0"/>
              <a:t>自监督学习</a:t>
            </a:r>
            <a:r>
              <a:rPr lang="zh-CN" altLang="en-US" sz="1800" dirty="0"/>
              <a:t>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模型参数规模越大，有望进一步现有模型结构的</a:t>
            </a:r>
            <a:r>
              <a:rPr lang="zh-CN" altLang="en-US" sz="1800" b="1" dirty="0"/>
              <a:t>精度局限突破</a:t>
            </a:r>
          </a:p>
          <a:p>
            <a:pPr marL="342900" indent="-342900">
              <a:buFont typeface="+mj-lt"/>
              <a:buAutoNum type="arabicPeriod"/>
            </a:pPr>
            <a:r>
              <a:rPr lang="zh-CN" altLang="en-US" sz="1800" b="1" dirty="0"/>
              <a:t>解决模型碎片化</a:t>
            </a:r>
            <a:r>
              <a:rPr lang="zh-CN" altLang="en-US" sz="1800" dirty="0"/>
              <a:t>，提供预训练方案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13336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分布式训练与模型算法关系</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174561"/>
            <a:chOff x="3039255" y="1988840"/>
            <a:chExt cx="5939446" cy="1174561"/>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5408215" y="2794069"/>
              <a:ext cx="1231106" cy="369332"/>
            </a:xfrm>
            <a:prstGeom prst="rect">
              <a:avLst/>
            </a:prstGeom>
            <a:noFill/>
          </p:spPr>
          <p:txBody>
            <a:bodyPr wrap="none" lIns="0" tIns="0" rIns="0" bIns="0" rtlCol="0">
              <a:spAutoFit/>
            </a:bodyPr>
            <a:lstStyle/>
            <a:p>
              <a:pPr algn="l"/>
              <a:r>
                <a:rPr lang="zh-CN" altLang="en-US" sz="2400" b="1" dirty="0">
                  <a:solidFill>
                    <a:srgbClr val="C00000"/>
                  </a:solidFill>
                  <a:latin typeface="Microsoft YaHei" panose="020B0503020204020204" pitchFamily="34" charset="-122"/>
                  <a:ea typeface="Microsoft YaHei" panose="020B0503020204020204" pitchFamily="34" charset="-122"/>
                </a:rPr>
                <a:t>模型相关</a:t>
              </a:r>
              <a:endParaRPr lang="en-US" sz="2400" b="1" dirty="0" err="1">
                <a:solidFill>
                  <a:srgbClr val="C00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可变因素</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57459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04404-FA4C-C247-AF4D-C60D951DB629}"/>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kumimoji="1" lang="zh-CN" altLang="en-US" dirty="0"/>
          </a:p>
        </p:txBody>
      </p:sp>
      <p:pic>
        <p:nvPicPr>
          <p:cNvPr id="5" name="图片 4">
            <a:extLst>
              <a:ext uri="{FF2B5EF4-FFF2-40B4-BE49-F238E27FC236}">
                <a16:creationId xmlns:a16="http://schemas.microsoft.com/office/drawing/2014/main" id="{64AECF7F-E059-5147-8818-3F09735499E4}"/>
              </a:ext>
            </a:extLst>
          </p:cNvPr>
          <p:cNvPicPr>
            <a:picLocks noChangeAspect="1"/>
          </p:cNvPicPr>
          <p:nvPr/>
        </p:nvPicPr>
        <p:blipFill>
          <a:blip r:embed="rId2"/>
          <a:stretch>
            <a:fillRect/>
          </a:stretch>
        </p:blipFill>
        <p:spPr>
          <a:xfrm>
            <a:off x="646943" y="1556792"/>
            <a:ext cx="8801100" cy="1485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E53158C2-2356-914B-909B-0B7CC89C1BB8}"/>
              </a:ext>
            </a:extLst>
          </p:cNvPr>
          <p:cNvPicPr>
            <a:picLocks noChangeAspect="1"/>
          </p:cNvPicPr>
          <p:nvPr/>
        </p:nvPicPr>
        <p:blipFill>
          <a:blip r:embed="rId3"/>
          <a:stretch>
            <a:fillRect/>
          </a:stretch>
        </p:blipFill>
        <p:spPr>
          <a:xfrm>
            <a:off x="3362077" y="2919959"/>
            <a:ext cx="8347844" cy="16887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01896621-9FB8-8F4B-A06C-1FCA3144C4B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69260" y="4671307"/>
            <a:ext cx="8801100" cy="1525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392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C00000"/>
                </a:solidFill>
                <a:latin typeface="+mj-ea"/>
                <a:sym typeface="Huawei Sans" panose="020C0503030203020204" pitchFamily="34" charset="0"/>
              </a:rPr>
              <a:t>大模型结构演进</a:t>
            </a:r>
            <a:endParaRPr kumimoji="1" lang="zh-CN" altLang="en-US" dirty="0">
              <a:solidFill>
                <a:srgbClr val="C00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94190" lvl="1" indent="-457200">
              <a:buFont typeface="+mj-lt"/>
              <a:buAutoNum type="arabicPeriod"/>
            </a:pPr>
            <a:r>
              <a:rPr lang="en-US" altLang="zh-CN" sz="2800" b="1" dirty="0">
                <a:solidFill>
                  <a:srgbClr val="374154"/>
                </a:solidFill>
              </a:rPr>
              <a:t>Transformer</a:t>
            </a:r>
            <a:r>
              <a:rPr lang="zh-CN" altLang="en-US" sz="2800" b="1" dirty="0">
                <a:solidFill>
                  <a:srgbClr val="374154"/>
                </a:solidFill>
              </a:rPr>
              <a:t> </a:t>
            </a:r>
            <a:r>
              <a:rPr lang="zh-CN" altLang="en-US" sz="2400" dirty="0">
                <a:solidFill>
                  <a:srgbClr val="374154"/>
                </a:solidFill>
              </a:rPr>
              <a:t>取代</a:t>
            </a:r>
            <a:r>
              <a:rPr lang="en-US" altLang="zh-CN" sz="2400" dirty="0">
                <a:solidFill>
                  <a:srgbClr val="374154"/>
                </a:solidFill>
              </a:rPr>
              <a:t>RNN</a:t>
            </a:r>
            <a:r>
              <a:rPr lang="zh-CN" altLang="en-US" sz="2400" dirty="0">
                <a:solidFill>
                  <a:srgbClr val="374154"/>
                </a:solidFill>
              </a:rPr>
              <a:t>、</a:t>
            </a:r>
            <a:r>
              <a:rPr lang="en-US" altLang="zh-CN" sz="2400" dirty="0">
                <a:solidFill>
                  <a:srgbClr val="374154"/>
                </a:solidFill>
              </a:rPr>
              <a:t>CNN</a:t>
            </a:r>
            <a:r>
              <a:rPr lang="zh-CN" altLang="en-US" sz="2400" dirty="0">
                <a:solidFill>
                  <a:srgbClr val="374154"/>
                </a:solidFill>
              </a:rPr>
              <a:t>进入大模型时代</a:t>
            </a:r>
            <a:endParaRPr lang="en-US" altLang="zh-CN" sz="2400" dirty="0">
              <a:solidFill>
                <a:srgbClr val="374154"/>
              </a:solidFill>
            </a:endParaRPr>
          </a:p>
          <a:p>
            <a:pPr marL="694190" lvl="1" indent="-457200">
              <a:buFont typeface="+mj-lt"/>
              <a:buAutoNum type="arabicPeriod"/>
            </a:pPr>
            <a:r>
              <a:rPr lang="en-US" altLang="zh-CN" sz="2800" b="1" dirty="0">
                <a:solidFill>
                  <a:srgbClr val="374154"/>
                </a:solidFill>
              </a:rPr>
              <a:t>MoE</a:t>
            </a:r>
            <a:r>
              <a:rPr lang="zh-CN" altLang="en-US" sz="2800" b="1" dirty="0">
                <a:solidFill>
                  <a:srgbClr val="374154"/>
                </a:solidFill>
              </a:rPr>
              <a:t> </a:t>
            </a:r>
            <a:r>
              <a:rPr lang="zh-CN" altLang="en-US" sz="2400" dirty="0">
                <a:solidFill>
                  <a:srgbClr val="374154"/>
                </a:solidFill>
              </a:rPr>
              <a:t>稀疏混合专家结构模型参数量进一步突破</a:t>
            </a:r>
            <a:endParaRPr lang="en-US" altLang="zh-CN" sz="2800" dirty="0">
              <a:solidFill>
                <a:srgbClr val="374154"/>
              </a:solidFill>
            </a:endParaRPr>
          </a:p>
          <a:p>
            <a:pPr marL="694190" lvl="1" indent="-457200">
              <a:buFont typeface="+mj-lt"/>
              <a:buAutoNum type="arabicPeriod"/>
            </a:pPr>
            <a:r>
              <a:rPr lang="en-US" altLang="zh-CN" sz="2800" b="1" dirty="0">
                <a:solidFill>
                  <a:srgbClr val="374154"/>
                </a:solidFill>
              </a:rPr>
              <a:t>Bert</a:t>
            </a:r>
            <a:r>
              <a:rPr lang="zh-CN" altLang="en-US" sz="2800" b="1" dirty="0">
                <a:solidFill>
                  <a:srgbClr val="374154"/>
                </a:solidFill>
              </a:rPr>
              <a:t> </a:t>
            </a:r>
            <a:r>
              <a:rPr lang="zh-CN" altLang="en-US" sz="2400" dirty="0">
                <a:solidFill>
                  <a:srgbClr val="374154"/>
                </a:solidFill>
              </a:rPr>
              <a:t>突破十亿规模</a:t>
            </a:r>
            <a:r>
              <a:rPr lang="en-US" altLang="zh-CN" sz="2400" dirty="0">
                <a:solidFill>
                  <a:srgbClr val="374154"/>
                </a:solidFill>
              </a:rPr>
              <a:t>NLP</a:t>
            </a:r>
            <a:r>
              <a:rPr lang="zh-CN" altLang="en-US" sz="2400" dirty="0">
                <a:solidFill>
                  <a:srgbClr val="374154"/>
                </a:solidFill>
              </a:rPr>
              <a:t>大模型</a:t>
            </a:r>
            <a:endParaRPr lang="en-US" altLang="zh-CN" sz="2800" dirty="0">
              <a:solidFill>
                <a:srgbClr val="374154"/>
              </a:solidFill>
            </a:endParaRPr>
          </a:p>
          <a:p>
            <a:pPr marL="694190" lvl="1" indent="-457200">
              <a:buFont typeface="+mj-lt"/>
              <a:buAutoNum type="arabicPeriod"/>
            </a:pPr>
            <a:r>
              <a:rPr lang="en-US" altLang="zh-CN" sz="2800" b="1" dirty="0">
                <a:solidFill>
                  <a:srgbClr val="374154"/>
                </a:solidFill>
              </a:rPr>
              <a:t>GPT3</a:t>
            </a:r>
            <a:r>
              <a:rPr lang="zh-CN" altLang="en-US" sz="2800" b="1" dirty="0">
                <a:solidFill>
                  <a:srgbClr val="374154"/>
                </a:solidFill>
              </a:rPr>
              <a:t> </a:t>
            </a:r>
            <a:r>
              <a:rPr lang="zh-CN" altLang="en-US" sz="2400" dirty="0">
                <a:solidFill>
                  <a:srgbClr val="374154"/>
                </a:solidFill>
              </a:rPr>
              <a:t>全新语言模型 </a:t>
            </a:r>
            <a:r>
              <a:rPr lang="en-US" altLang="zh-CN" sz="2400" dirty="0">
                <a:solidFill>
                  <a:srgbClr val="374154"/>
                </a:solidFill>
              </a:rPr>
              <a:t>1750 </a:t>
            </a:r>
            <a:r>
              <a:rPr lang="zh-CN" altLang="en-US" sz="2400" dirty="0">
                <a:solidFill>
                  <a:srgbClr val="374154"/>
                </a:solidFill>
              </a:rPr>
              <a:t>亿参数大模型</a:t>
            </a:r>
            <a:endParaRPr lang="en-US" altLang="zh-CN" sz="2400" b="1" dirty="0">
              <a:solidFill>
                <a:srgbClr val="374154"/>
              </a:solidFill>
            </a:endParaRPr>
          </a:p>
          <a:p>
            <a:pPr marL="694190" lvl="1" indent="-457200">
              <a:buFont typeface="+mj-lt"/>
              <a:buAutoNum type="arabicPeriod"/>
            </a:pPr>
            <a:r>
              <a:rPr lang="en-US" altLang="zh-CN" sz="2800" b="1" dirty="0">
                <a:solidFill>
                  <a:srgbClr val="374154"/>
                </a:solidFill>
              </a:rPr>
              <a:t>Switch Transformer</a:t>
            </a:r>
            <a:r>
              <a:rPr lang="zh-CN" altLang="en-US" sz="2800" b="1" dirty="0">
                <a:solidFill>
                  <a:srgbClr val="374154"/>
                </a:solidFill>
              </a:rPr>
              <a:t> </a:t>
            </a:r>
            <a:r>
              <a:rPr lang="zh-CN" altLang="en-US" sz="2400" dirty="0">
                <a:solidFill>
                  <a:srgbClr val="374154"/>
                </a:solidFill>
              </a:rPr>
              <a:t>首个突破万亿大模型</a:t>
            </a:r>
            <a:endParaRPr lang="en-US" altLang="zh-CN" sz="2400" dirty="0">
              <a:solidFill>
                <a:srgbClr val="374154"/>
              </a:solidFill>
            </a:endParaRPr>
          </a:p>
          <a:p>
            <a:pPr marL="694190" lvl="1" indent="-457200">
              <a:buFont typeface="+mj-lt"/>
              <a:buAutoNum type="arabicPeriod"/>
            </a:pPr>
            <a:r>
              <a:rPr lang="en-US" altLang="zh-CN" sz="2800" b="1" dirty="0">
                <a:solidFill>
                  <a:srgbClr val="34393C"/>
                </a:solidFill>
              </a:rPr>
              <a:t>GLaM</a:t>
            </a:r>
            <a:r>
              <a:rPr lang="zh-CN" altLang="en-US" sz="2800" b="1" dirty="0">
                <a:solidFill>
                  <a:srgbClr val="374154"/>
                </a:solidFill>
              </a:rPr>
              <a:t> </a:t>
            </a:r>
            <a:r>
              <a:rPr lang="en-US" altLang="zh-CN" sz="2400" dirty="0">
                <a:solidFill>
                  <a:srgbClr val="374154"/>
                </a:solidFill>
              </a:rPr>
              <a:t>1.2</a:t>
            </a:r>
            <a:r>
              <a:rPr lang="zh-CN" altLang="en-US" sz="2400" dirty="0">
                <a:solidFill>
                  <a:srgbClr val="374154"/>
                </a:solidFill>
              </a:rPr>
              <a:t>万亿参数通用稀疏语言模型</a:t>
            </a:r>
            <a:endParaRPr lang="en-US" altLang="zh-CN" sz="2800" dirty="0">
              <a:solidFill>
                <a:srgbClr val="374154"/>
              </a:solidFill>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211196" y="339522"/>
            <a:ext cx="4855507" cy="6858000"/>
          </a:xfrm>
          <a:prstGeom prst="rect">
            <a:avLst/>
          </a:prstGeom>
        </p:spPr>
      </p:pic>
    </p:spTree>
    <p:extLst>
      <p:ext uri="{BB962C8B-B14F-4D97-AF65-F5344CB8AC3E}">
        <p14:creationId xmlns:p14="http://schemas.microsoft.com/office/powerpoint/2010/main" val="289830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671C4788-6572-1C4F-B3CC-752FA4948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486" y="1556792"/>
            <a:ext cx="6433790" cy="4368859"/>
          </a:xfrm>
          <a:prstGeom prst="rect">
            <a:avLst/>
          </a:prstGeom>
        </p:spPr>
      </p:pic>
    </p:spTree>
    <p:extLst>
      <p:ext uri="{BB962C8B-B14F-4D97-AF65-F5344CB8AC3E}">
        <p14:creationId xmlns:p14="http://schemas.microsoft.com/office/powerpoint/2010/main" val="178147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16965</TotalTime>
  <Words>1665</Words>
  <Application>Microsoft Macintosh PowerPoint</Application>
  <PresentationFormat>自定义</PresentationFormat>
  <Paragraphs>121</Paragraphs>
  <Slides>31</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31</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Gill Sans MT</vt:lpstr>
      <vt:lpstr>Wingdings</vt:lpstr>
      <vt:lpstr>Title1</vt:lpstr>
      <vt:lpstr>Title2</vt:lpstr>
      <vt:lpstr>content01</vt:lpstr>
      <vt:lpstr>Content02</vt:lpstr>
      <vt:lpstr>code01</vt:lpstr>
      <vt:lpstr>Thankyou</vt:lpstr>
      <vt:lpstr>PowerPoint 演示文稿</vt:lpstr>
      <vt:lpstr>PowerPoint 演示文稿</vt:lpstr>
      <vt:lpstr>人工智能发展与大规模分布式训练关系</vt:lpstr>
      <vt:lpstr>深度学习迎来大模型（Foundation Models）</vt:lpstr>
      <vt:lpstr>分布式训练与模型算法关系</vt:lpstr>
      <vt:lpstr>深度学习迎来大模型（Foundation Models）</vt:lpstr>
      <vt:lpstr>PowerPoint 演示文稿</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MoE 稀疏混合专家结构模型参数量进一步突破</vt:lpstr>
      <vt:lpstr>MoE 稀疏混合专家结构模型参数量进一步突破</vt:lpstr>
      <vt:lpstr>MoE 稀疏混合专家结构模型参数量进一步突破</vt:lpstr>
      <vt:lpstr>Bert 突破十亿规模NLP大模型</vt:lpstr>
      <vt:lpstr>Bert 突破十亿规模NLP大模型</vt:lpstr>
      <vt:lpstr>Bert 突破十亿规模NLP大模型</vt:lpstr>
      <vt:lpstr>Bert 突破十亿规模NLP大模型</vt:lpstr>
      <vt:lpstr>Bert 突破十亿规模NLP大模型</vt:lpstr>
      <vt:lpstr>Bert 突破十亿规模NLP大模型</vt:lpstr>
      <vt:lpstr>GPT3 全新语言模型 1750 亿参数大模型</vt:lpstr>
      <vt:lpstr>Switch Transformer 首个突破万亿大模型</vt:lpstr>
      <vt:lpstr>Switch Transformer 首个突破万亿大模型</vt:lpstr>
      <vt:lpstr>GLaM 1.2万亿参数通用稀疏语言模型</vt:lpstr>
      <vt:lpstr>Summary</vt:lpstr>
      <vt:lpstr>PowerPoint 演示文稿</vt:lpstr>
      <vt:lpstr>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2138</cp:revision>
  <dcterms:created xsi:type="dcterms:W3CDTF">2015-01-14T10:38:57Z</dcterms:created>
  <dcterms:modified xsi:type="dcterms:W3CDTF">2022-12-15T02:09:45Z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